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9F4AE168-C23B-4D76-86C3-6E6C4606EE35}">
  <a:tblStyle styleId="{9F4AE168-C23B-4D76-86C3-6E6C4606EE3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420d15d5c3_0_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g420d15d5c3_0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420d15d5c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420d15d5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40d6e5481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40d6e5481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40d6e5481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40d6e5481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40d6e5481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40d6e5481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97190bd249ed2f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97190bd249ed2f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41822d18f5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41822d18f5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3f2dd3304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f2dd330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3f2dd3304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f2dd3304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41f1add309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41f1add309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685800" y="1597819"/>
            <a:ext cx="7772400" cy="11025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58" name="Google Shape;58;p14"/>
          <p:cNvSpPr txBox="1"/>
          <p:nvPr>
            <p:ph idx="1" type="subTitle"/>
          </p:nvPr>
        </p:nvSpPr>
        <p:spPr>
          <a:xfrm>
            <a:off x="1371600" y="2914650"/>
            <a:ext cx="6400800" cy="1314600"/>
          </a:xfrm>
          <a:prstGeom prst="rect">
            <a:avLst/>
          </a:prstGeom>
          <a:noFill/>
          <a:ln>
            <a:noFill/>
          </a:ln>
        </p:spPr>
        <p:txBody>
          <a:bodyPr anchorCtr="0" anchor="t" bIns="91425" lIns="91425" spcFirstLastPara="1" rIns="91425" wrap="square" tIns="91425"/>
          <a:lstStyle>
            <a:lvl1pPr indent="0" lvl="0" mar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59" name="Google Shape;59;p14"/>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14"/>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1" name="Google Shape;61;p14"/>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64" name="Google Shape;64;p15"/>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5" name="Google Shape;65;p15"/>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5"/>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8" name="Shape 68"/>
        <p:cNvGrpSpPr/>
        <p:nvPr/>
      </p:nvGrpSpPr>
      <p:grpSpPr>
        <a:xfrm>
          <a:off x="0" y="0"/>
          <a:ext cx="0" cy="0"/>
          <a:chOff x="0" y="0"/>
          <a:chExt cx="0" cy="0"/>
        </a:xfrm>
      </p:grpSpPr>
      <p:sp>
        <p:nvSpPr>
          <p:cNvPr id="69" name="Google Shape;69;p16"/>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70" name="Google Shape;70;p16"/>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6"/>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6"/>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3" name="Shape 73"/>
        <p:cNvGrpSpPr/>
        <p:nvPr/>
      </p:nvGrpSpPr>
      <p:grpSpPr>
        <a:xfrm>
          <a:off x="0" y="0"/>
          <a:ext cx="0" cy="0"/>
          <a:chOff x="0" y="0"/>
          <a:chExt cx="0" cy="0"/>
        </a:xfrm>
      </p:grpSpPr>
      <p:sp>
        <p:nvSpPr>
          <p:cNvPr id="74" name="Google Shape;74;p17"/>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5" name="Google Shape;75;p17"/>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Google Shape;76;p17"/>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7" name="Shape 77"/>
        <p:cNvGrpSpPr/>
        <p:nvPr/>
      </p:nvGrpSpPr>
      <p:grpSpPr>
        <a:xfrm>
          <a:off x="0" y="0"/>
          <a:ext cx="0" cy="0"/>
          <a:chOff x="0" y="0"/>
          <a:chExt cx="0" cy="0"/>
        </a:xfrm>
      </p:grpSpPr>
      <p:sp>
        <p:nvSpPr>
          <p:cNvPr id="78" name="Google Shape;78;p18"/>
          <p:cNvSpPr txBox="1"/>
          <p:nvPr>
            <p:ph type="title"/>
          </p:nvPr>
        </p:nvSpPr>
        <p:spPr>
          <a:xfrm>
            <a:off x="722313" y="3305175"/>
            <a:ext cx="7772400" cy="10215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40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79" name="Google Shape;79;p18"/>
          <p:cNvSpPr txBox="1"/>
          <p:nvPr>
            <p:ph idx="1" type="body"/>
          </p:nvPr>
        </p:nvSpPr>
        <p:spPr>
          <a:xfrm>
            <a:off x="722313" y="2180035"/>
            <a:ext cx="7772400" cy="1125300"/>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rgbClr val="888888"/>
              </a:buClr>
              <a:buSzPts val="32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2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24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9pPr>
          </a:lstStyle>
          <a:p/>
        </p:txBody>
      </p:sp>
      <p:sp>
        <p:nvSpPr>
          <p:cNvPr id="80" name="Google Shape;80;p18"/>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1" name="Google Shape;81;p18"/>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8"/>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19"/>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85" name="Google Shape;85;p19"/>
          <p:cNvSpPr txBox="1"/>
          <p:nvPr>
            <p:ph idx="1" type="body"/>
          </p:nvPr>
        </p:nvSpPr>
        <p:spPr>
          <a:xfrm>
            <a:off x="457200" y="1200150"/>
            <a:ext cx="4038600" cy="3394500"/>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6" name="Google Shape;86;p19"/>
          <p:cNvSpPr txBox="1"/>
          <p:nvPr>
            <p:ph idx="2" type="body"/>
          </p:nvPr>
        </p:nvSpPr>
        <p:spPr>
          <a:xfrm>
            <a:off x="4648200" y="1200150"/>
            <a:ext cx="4038600" cy="3394500"/>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7" name="Google Shape;87;p19"/>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p19"/>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p19"/>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90" name="Shape 90"/>
        <p:cNvGrpSpPr/>
        <p:nvPr/>
      </p:nvGrpSpPr>
      <p:grpSpPr>
        <a:xfrm>
          <a:off x="0" y="0"/>
          <a:ext cx="0" cy="0"/>
          <a:chOff x="0" y="0"/>
          <a:chExt cx="0" cy="0"/>
        </a:xfrm>
      </p:grpSpPr>
      <p:sp>
        <p:nvSpPr>
          <p:cNvPr id="91" name="Google Shape;91;p20"/>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92" name="Google Shape;92;p20"/>
          <p:cNvSpPr txBox="1"/>
          <p:nvPr>
            <p:ph idx="1" type="body"/>
          </p:nvPr>
        </p:nvSpPr>
        <p:spPr>
          <a:xfrm>
            <a:off x="457200" y="1151335"/>
            <a:ext cx="4040100" cy="480000"/>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93" name="Google Shape;93;p20"/>
          <p:cNvSpPr txBox="1"/>
          <p:nvPr>
            <p:ph idx="2" type="body"/>
          </p:nvPr>
        </p:nvSpPr>
        <p:spPr>
          <a:xfrm>
            <a:off x="457200" y="1631156"/>
            <a:ext cx="4040100" cy="2963400"/>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94" name="Google Shape;94;p20"/>
          <p:cNvSpPr txBox="1"/>
          <p:nvPr>
            <p:ph idx="3" type="body"/>
          </p:nvPr>
        </p:nvSpPr>
        <p:spPr>
          <a:xfrm>
            <a:off x="4645025" y="1151335"/>
            <a:ext cx="4041900" cy="480000"/>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95" name="Google Shape;95;p20"/>
          <p:cNvSpPr txBox="1"/>
          <p:nvPr>
            <p:ph idx="4" type="body"/>
          </p:nvPr>
        </p:nvSpPr>
        <p:spPr>
          <a:xfrm>
            <a:off x="4645025" y="1631156"/>
            <a:ext cx="4041900" cy="2963400"/>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96" name="Google Shape;96;p20"/>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7" name="Google Shape;97;p20"/>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8" name="Google Shape;98;p2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457200" y="204788"/>
            <a:ext cx="3008400" cy="8715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101" name="Google Shape;101;p21"/>
          <p:cNvSpPr txBox="1"/>
          <p:nvPr>
            <p:ph idx="1" type="body"/>
          </p:nvPr>
        </p:nvSpPr>
        <p:spPr>
          <a:xfrm>
            <a:off x="3575050" y="204788"/>
            <a:ext cx="5111700" cy="4389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02" name="Google Shape;102;p21"/>
          <p:cNvSpPr txBox="1"/>
          <p:nvPr>
            <p:ph idx="2" type="body"/>
          </p:nvPr>
        </p:nvSpPr>
        <p:spPr>
          <a:xfrm>
            <a:off x="457200" y="1076325"/>
            <a:ext cx="3008400" cy="3518400"/>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103" name="Google Shape;103;p21"/>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4" name="Google Shape;104;p21"/>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5" name="Google Shape;105;p2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1792288" y="3600450"/>
            <a:ext cx="5486400" cy="42510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108" name="Google Shape;108;p22"/>
          <p:cNvSpPr/>
          <p:nvPr>
            <p:ph idx="2" type="pic"/>
          </p:nvPr>
        </p:nvSpPr>
        <p:spPr>
          <a:xfrm>
            <a:off x="1792288" y="459581"/>
            <a:ext cx="5486400" cy="3086100"/>
          </a:xfrm>
          <a:prstGeom prst="rect">
            <a:avLst/>
          </a:prstGeom>
          <a:noFill/>
          <a:ln>
            <a:noFill/>
          </a:ln>
        </p:spPr>
        <p:txBody>
          <a:bodyPr anchorCtr="0" anchor="t" bIns="91425" lIns="91425" spcFirstLastPara="1" rIns="91425" wrap="square" tIns="91425"/>
          <a:lstStyle>
            <a:lvl1pPr indent="0" lvl="0" marL="0" marR="0" rtl="0" algn="l">
              <a:spcBef>
                <a:spcPts val="640"/>
              </a:spcBef>
              <a:spcAft>
                <a:spcPts val="0"/>
              </a:spcAft>
              <a:buClr>
                <a:schemeClr val="dk1"/>
              </a:buClr>
              <a:buSzPts val="14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SzPts val="14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109" name="Google Shape;109;p22"/>
          <p:cNvSpPr txBox="1"/>
          <p:nvPr>
            <p:ph idx="1" type="body"/>
          </p:nvPr>
        </p:nvSpPr>
        <p:spPr>
          <a:xfrm>
            <a:off x="1792288" y="4025503"/>
            <a:ext cx="5486400" cy="603600"/>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110" name="Google Shape;110;p22"/>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1" name="Google Shape;111;p22"/>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2" name="Google Shape;112;p2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115" name="Google Shape;115;p23"/>
          <p:cNvSpPr txBox="1"/>
          <p:nvPr>
            <p:ph idx="1" type="body"/>
          </p:nvPr>
        </p:nvSpPr>
        <p:spPr>
          <a:xfrm rot="5400000">
            <a:off x="2874750" y="-1217400"/>
            <a:ext cx="3394500" cy="8229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6" name="Google Shape;116;p23"/>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7" name="Google Shape;117;p23"/>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8" name="Google Shape;118;p2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463750" y="1371628"/>
            <a:ext cx="4388700" cy="20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121" name="Google Shape;121;p24"/>
          <p:cNvSpPr txBox="1"/>
          <p:nvPr>
            <p:ph idx="1" type="body"/>
          </p:nvPr>
        </p:nvSpPr>
        <p:spPr>
          <a:xfrm rot="5400000">
            <a:off x="1272750" y="-609572"/>
            <a:ext cx="4388700" cy="60198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2" name="Google Shape;122;p24"/>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3" name="Google Shape;123;p24"/>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4" name="Google Shape;124;p24"/>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h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CFCEF"/>
            </a:gs>
            <a:gs pos="40000">
              <a:srgbClr val="FDFAE8"/>
            </a:gs>
            <a:gs pos="100000">
              <a:srgbClr val="767467"/>
            </a:gs>
          </a:gsLst>
          <a:path path="circle">
            <a:fillToRect b="50%" l="50%" r="50%" t="50%"/>
          </a:path>
          <a:tileRect/>
        </a:gra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52" name="Google Shape;52;p13"/>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r"/>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5"/>
          <p:cNvSpPr txBox="1"/>
          <p:nvPr>
            <p:ph type="ctrTitle"/>
          </p:nvPr>
        </p:nvSpPr>
        <p:spPr>
          <a:xfrm>
            <a:off x="350083" y="7815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hr"/>
              <a:t>De arte grammatica</a:t>
            </a:r>
            <a:endParaRPr/>
          </a:p>
        </p:txBody>
      </p:sp>
      <p:sp>
        <p:nvSpPr>
          <p:cNvPr id="130" name="Google Shape;130;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FFF"/>
            </a:gs>
            <a:gs pos="100000">
              <a:srgbClr val="B3B3B3"/>
            </a:gs>
          </a:gsLst>
          <a:lin ang="5400012" scaled="0"/>
        </a:gradFill>
      </p:bgPr>
    </p:bg>
    <p:spTree>
      <p:nvGrpSpPr>
        <p:cNvPr id="191" name="Shape 191"/>
        <p:cNvGrpSpPr/>
        <p:nvPr/>
      </p:nvGrpSpPr>
      <p:grpSpPr>
        <a:xfrm>
          <a:off x="0" y="0"/>
          <a:ext cx="0" cy="0"/>
          <a:chOff x="0" y="0"/>
          <a:chExt cx="0" cy="0"/>
        </a:xfrm>
      </p:grpSpPr>
      <p:sp>
        <p:nvSpPr>
          <p:cNvPr id="192" name="Google Shape;192;p34"/>
          <p:cNvSpPr txBox="1"/>
          <p:nvPr/>
        </p:nvSpPr>
        <p:spPr>
          <a:xfrm>
            <a:off x="323528" y="411510"/>
            <a:ext cx="3960300" cy="1362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hr" sz="2800">
                <a:solidFill>
                  <a:schemeClr val="dk1"/>
                </a:solidFill>
                <a:latin typeface="Calibri"/>
                <a:ea typeface="Calibri"/>
                <a:cs typeface="Calibri"/>
                <a:sym typeface="Calibri"/>
              </a:rPr>
              <a:t>Usporedi</a:t>
            </a:r>
            <a:r>
              <a:rPr lang="hr" sz="2800">
                <a:solidFill>
                  <a:schemeClr val="dk1"/>
                </a:solidFill>
                <a:latin typeface="Calibri"/>
                <a:ea typeface="Calibri"/>
                <a:cs typeface="Calibri"/>
                <a:sym typeface="Calibri"/>
              </a:rPr>
              <a:t>.</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b="1" lang="hr" sz="2800">
                <a:solidFill>
                  <a:schemeClr val="dk1"/>
                </a:solidFill>
                <a:latin typeface="Calibri"/>
                <a:ea typeface="Calibri"/>
                <a:cs typeface="Calibri"/>
                <a:sym typeface="Calibri"/>
              </a:rPr>
              <a:t>S</a:t>
            </a:r>
            <a:r>
              <a:rPr b="1" lang="hr" sz="2800">
                <a:solidFill>
                  <a:schemeClr val="dk1"/>
                </a:solidFill>
                <a:latin typeface="Calibri"/>
                <a:ea typeface="Calibri"/>
                <a:cs typeface="Calibri"/>
                <a:sym typeface="Calibri"/>
              </a:rPr>
              <a:t>uam </a:t>
            </a:r>
            <a:r>
              <a:rPr lang="hr" sz="2800">
                <a:solidFill>
                  <a:schemeClr val="dk1"/>
                </a:solidFill>
                <a:latin typeface="Calibri"/>
                <a:ea typeface="Calibri"/>
                <a:cs typeface="Calibri"/>
                <a:sym typeface="Calibri"/>
              </a:rPr>
              <a:t>uxorem amat.</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hr" sz="2800">
                <a:solidFill>
                  <a:schemeClr val="dk1"/>
                </a:solidFill>
                <a:latin typeface="Calibri"/>
                <a:ea typeface="Calibri"/>
                <a:cs typeface="Calibri"/>
                <a:sym typeface="Calibri"/>
              </a:rPr>
              <a:t>Uxorem </a:t>
            </a:r>
            <a:r>
              <a:rPr b="1" lang="hr" sz="2800">
                <a:solidFill>
                  <a:schemeClr val="dk1"/>
                </a:solidFill>
                <a:latin typeface="Calibri"/>
                <a:ea typeface="Calibri"/>
                <a:cs typeface="Calibri"/>
                <a:sym typeface="Calibri"/>
              </a:rPr>
              <a:t>eius </a:t>
            </a:r>
            <a:r>
              <a:rPr lang="hr" sz="2800">
                <a:solidFill>
                  <a:schemeClr val="dk1"/>
                </a:solidFill>
                <a:latin typeface="Calibri"/>
                <a:ea typeface="Calibri"/>
                <a:cs typeface="Calibri"/>
                <a:sym typeface="Calibri"/>
              </a:rPr>
              <a:t>amat. </a:t>
            </a:r>
            <a:endParaRPr sz="2800">
              <a:solidFill>
                <a:schemeClr val="dk1"/>
              </a:solidFill>
              <a:latin typeface="Calibri"/>
              <a:ea typeface="Calibri"/>
              <a:cs typeface="Calibri"/>
              <a:sym typeface="Calibri"/>
            </a:endParaRPr>
          </a:p>
        </p:txBody>
      </p:sp>
      <p:sp>
        <p:nvSpPr>
          <p:cNvPr id="193" name="Google Shape;193;p34"/>
          <p:cNvSpPr txBox="1"/>
          <p:nvPr/>
        </p:nvSpPr>
        <p:spPr>
          <a:xfrm>
            <a:off x="4427984" y="2900581"/>
            <a:ext cx="4104600" cy="715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hr" sz="2800">
                <a:solidFill>
                  <a:schemeClr val="dk1"/>
                </a:solidFill>
                <a:latin typeface="Calibri"/>
                <a:ea typeface="Calibri"/>
                <a:cs typeface="Calibri"/>
                <a:sym typeface="Calibri"/>
              </a:rPr>
              <a:t>Voli </a:t>
            </a:r>
            <a:r>
              <a:rPr b="1" lang="hr" sz="2800">
                <a:solidFill>
                  <a:schemeClr val="dk1"/>
                </a:solidFill>
                <a:latin typeface="Calibri"/>
                <a:ea typeface="Calibri"/>
                <a:cs typeface="Calibri"/>
                <a:sym typeface="Calibri"/>
              </a:rPr>
              <a:t>svoju</a:t>
            </a:r>
            <a:r>
              <a:rPr lang="hr" sz="2800">
                <a:solidFill>
                  <a:schemeClr val="dk1"/>
                </a:solidFill>
                <a:latin typeface="Calibri"/>
                <a:ea typeface="Calibri"/>
                <a:cs typeface="Calibri"/>
                <a:sym typeface="Calibri"/>
              </a:rPr>
              <a:t> ženu.</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hr" sz="2800">
                <a:solidFill>
                  <a:schemeClr val="dk1"/>
                </a:solidFill>
                <a:latin typeface="Calibri"/>
                <a:ea typeface="Calibri"/>
                <a:cs typeface="Calibri"/>
                <a:sym typeface="Calibri"/>
              </a:rPr>
              <a:t>Voli </a:t>
            </a:r>
            <a:r>
              <a:rPr b="1" lang="hr" sz="2800">
                <a:solidFill>
                  <a:schemeClr val="dk1"/>
                </a:solidFill>
                <a:latin typeface="Calibri"/>
                <a:ea typeface="Calibri"/>
                <a:cs typeface="Calibri"/>
                <a:sym typeface="Calibri"/>
              </a:rPr>
              <a:t>njegovu</a:t>
            </a:r>
            <a:r>
              <a:rPr lang="hr" sz="2800">
                <a:solidFill>
                  <a:schemeClr val="dk1"/>
                </a:solidFill>
                <a:latin typeface="Calibri"/>
                <a:ea typeface="Calibri"/>
                <a:cs typeface="Calibri"/>
                <a:sym typeface="Calibri"/>
              </a:rPr>
              <a:t> ženu.</a:t>
            </a:r>
            <a:endParaRPr sz="2800">
              <a:solidFill>
                <a:schemeClr val="dk1"/>
              </a:solidFill>
              <a:latin typeface="Calibri"/>
              <a:ea typeface="Calibri"/>
              <a:cs typeface="Calibri"/>
              <a:sym typeface="Calibri"/>
            </a:endParaRPr>
          </a:p>
        </p:txBody>
      </p:sp>
      <p:sp>
        <p:nvSpPr>
          <p:cNvPr descr="Slikovni rezultat za il aime sa femme dessin" id="194" name="Google Shape;194;p34"/>
          <p:cNvSpPr/>
          <p:nvPr/>
        </p:nvSpPr>
        <p:spPr>
          <a:xfrm>
            <a:off x="0" y="-108347"/>
            <a:ext cx="304800" cy="228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95" name="Google Shape;195;p34"/>
          <p:cNvPicPr preferRelativeResize="0"/>
          <p:nvPr/>
        </p:nvPicPr>
        <p:blipFill rotWithShape="1">
          <a:blip r:embed="rId3">
            <a:alphaModFix/>
          </a:blip>
          <a:srcRect b="0" l="0" r="0" t="0"/>
          <a:stretch/>
        </p:blipFill>
        <p:spPr>
          <a:xfrm>
            <a:off x="3972250" y="1005576"/>
            <a:ext cx="2978980" cy="1670084"/>
          </a:xfrm>
          <a:prstGeom prst="rect">
            <a:avLst/>
          </a:prstGeom>
          <a:noFill/>
          <a:ln>
            <a:noFill/>
          </a:ln>
        </p:spPr>
      </p:pic>
      <p:sp>
        <p:nvSpPr>
          <p:cNvPr id="196" name="Google Shape;196;p34"/>
          <p:cNvSpPr txBox="1"/>
          <p:nvPr/>
        </p:nvSpPr>
        <p:spPr>
          <a:xfrm>
            <a:off x="500250" y="3950625"/>
            <a:ext cx="1834200" cy="71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34"/>
          <p:cNvSpPr txBox="1"/>
          <p:nvPr/>
        </p:nvSpPr>
        <p:spPr>
          <a:xfrm>
            <a:off x="99150" y="3846975"/>
            <a:ext cx="8502300" cy="71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hr" sz="2000"/>
              <a:t>eius - </a:t>
            </a:r>
            <a:r>
              <a:rPr lang="hr" sz="2000"/>
              <a:t>njegov, njegova, njegovo; njezin,njezina, njezino </a:t>
            </a:r>
            <a:r>
              <a:rPr lang="hr" sz="2000">
                <a:solidFill>
                  <a:srgbClr val="FF0000"/>
                </a:solidFill>
              </a:rPr>
              <a:t>NE DEKLINIRA SE</a:t>
            </a:r>
            <a:endParaRPr sz="2000">
              <a:solidFill>
                <a:srgbClr val="666666"/>
              </a:solidFill>
            </a:endParaRPr>
          </a:p>
          <a:p>
            <a:pPr indent="0" lvl="0" marL="0" rtl="0" algn="l">
              <a:spcBef>
                <a:spcPts val="0"/>
              </a:spcBef>
              <a:spcAft>
                <a:spcPts val="0"/>
              </a:spcAft>
              <a:buNone/>
            </a:pPr>
            <a:r>
              <a:rPr b="1" lang="hr" sz="2000">
                <a:solidFill>
                  <a:srgbClr val="434343"/>
                </a:solidFill>
              </a:rPr>
              <a:t>eorum/earum - </a:t>
            </a:r>
            <a:r>
              <a:rPr lang="hr" sz="2000">
                <a:solidFill>
                  <a:srgbClr val="434343"/>
                </a:solidFill>
              </a:rPr>
              <a:t>njihov, njihova, njihovo    </a:t>
            </a:r>
            <a:r>
              <a:rPr lang="hr" sz="2000">
                <a:solidFill>
                  <a:srgbClr val="FF0000"/>
                </a:solidFill>
              </a:rPr>
              <a:t>NE DEKLINIRA SE</a:t>
            </a:r>
            <a:endParaRPr sz="2000">
              <a:solidFill>
                <a:srgbClr val="434343"/>
              </a:solidFill>
            </a:endParaRPr>
          </a:p>
          <a:p>
            <a:pPr indent="0" lvl="0" marL="0" rtl="0" algn="l">
              <a:spcBef>
                <a:spcPts val="0"/>
              </a:spcBef>
              <a:spcAft>
                <a:spcPts val="0"/>
              </a:spcAft>
              <a:buNone/>
            </a:pPr>
            <a:r>
              <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hr" sz="2800">
                <a:solidFill>
                  <a:schemeClr val="dk1"/>
                </a:solidFill>
              </a:rPr>
              <a:t>Quis epistulam scribit?</a:t>
            </a:r>
            <a:endParaRPr sz="2800">
              <a:solidFill>
                <a:schemeClr val="dk1"/>
              </a:solidFill>
            </a:endParaRPr>
          </a:p>
          <a:p>
            <a:pPr indent="0" lvl="0" marL="0" rtl="0" algn="l">
              <a:spcBef>
                <a:spcPts val="1600"/>
              </a:spcBef>
              <a:spcAft>
                <a:spcPts val="0"/>
              </a:spcAft>
              <a:buNone/>
            </a:pPr>
            <a:r>
              <a:rPr lang="hr" sz="2800">
                <a:solidFill>
                  <a:schemeClr val="dk1"/>
                </a:solidFill>
              </a:rPr>
              <a:t>Quid?</a:t>
            </a:r>
            <a:endParaRPr sz="2800">
              <a:solidFill>
                <a:schemeClr val="dk1"/>
              </a:solidFill>
            </a:endParaRPr>
          </a:p>
          <a:p>
            <a:pPr indent="0" lvl="0" marL="0" rtl="0" algn="l">
              <a:spcBef>
                <a:spcPts val="1600"/>
              </a:spcBef>
              <a:spcAft>
                <a:spcPts val="0"/>
              </a:spcAft>
              <a:buNone/>
            </a:pPr>
            <a:r>
              <a:rPr lang="hr" sz="2800">
                <a:solidFill>
                  <a:schemeClr val="dk1"/>
                </a:solidFill>
              </a:rPr>
              <a:t>Cui?</a:t>
            </a:r>
            <a:endParaRPr sz="2800">
              <a:solidFill>
                <a:schemeClr val="dk1"/>
              </a:solidFill>
            </a:endParaRPr>
          </a:p>
          <a:p>
            <a:pPr indent="0" lvl="0" marL="0" rtl="0" algn="l">
              <a:spcBef>
                <a:spcPts val="1600"/>
              </a:spcBef>
              <a:spcAft>
                <a:spcPts val="1600"/>
              </a:spcAft>
              <a:buNone/>
            </a:pPr>
            <a:r>
              <a:rPr lang="hr" sz="2800">
                <a:solidFill>
                  <a:schemeClr val="dk1"/>
                </a:solidFill>
              </a:rPr>
              <a:t>Cuius?</a:t>
            </a:r>
            <a:endParaRPr sz="2800">
              <a:solidFill>
                <a:schemeClr val="dk1"/>
              </a:solidFill>
            </a:endParaRPr>
          </a:p>
        </p:txBody>
      </p:sp>
      <p:sp>
        <p:nvSpPr>
          <p:cNvPr id="204" name="Google Shape;204;p3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hr"/>
              <a:t>UPITNA ZAMJENICA</a:t>
            </a:r>
            <a:endParaRPr b="1"/>
          </a:p>
          <a:p>
            <a:pPr indent="0" lvl="0" marL="0" rtl="0" algn="l">
              <a:spcBef>
                <a:spcPts val="1600"/>
              </a:spcBef>
              <a:spcAft>
                <a:spcPts val="1600"/>
              </a:spcAft>
              <a:buNone/>
            </a:pPr>
            <a:r>
              <a:t/>
            </a:r>
            <a:endParaRPr b="1"/>
          </a:p>
        </p:txBody>
      </p:sp>
      <p:graphicFrame>
        <p:nvGraphicFramePr>
          <p:cNvPr id="205" name="Google Shape;205;p35"/>
          <p:cNvGraphicFramePr/>
          <p:nvPr/>
        </p:nvGraphicFramePr>
        <p:xfrm>
          <a:off x="4918575" y="1978675"/>
          <a:ext cx="3000000" cy="3000000"/>
        </p:xfrm>
        <a:graphic>
          <a:graphicData uri="http://schemas.openxmlformats.org/drawingml/2006/table">
            <a:tbl>
              <a:tblPr>
                <a:noFill/>
                <a:tableStyleId>{9F4AE168-C23B-4D76-86C3-6E6C4606EE35}</a:tableStyleId>
              </a:tblPr>
              <a:tblGrid>
                <a:gridCol w="1831675"/>
                <a:gridCol w="1831675"/>
              </a:tblGrid>
              <a:tr h="381000">
                <a:tc>
                  <a:txBody>
                    <a:bodyPr>
                      <a:noAutofit/>
                    </a:bodyPr>
                    <a:lstStyle/>
                    <a:p>
                      <a:pPr indent="0" lvl="0" marL="0" rtl="0" algn="l">
                        <a:spcBef>
                          <a:spcPts val="0"/>
                        </a:spcBef>
                        <a:spcAft>
                          <a:spcPts val="0"/>
                        </a:spcAft>
                        <a:buNone/>
                      </a:pPr>
                      <a:r>
                        <a:rPr lang="hr"/>
                        <a:t>N     QUIS</a:t>
                      </a:r>
                      <a:endParaRPr/>
                    </a:p>
                  </a:txBody>
                  <a:tcPr marT="91425" marB="91425" marR="91425" marL="91425"/>
                </a:tc>
                <a:tc>
                  <a:txBody>
                    <a:bodyPr>
                      <a:noAutofit/>
                    </a:bodyPr>
                    <a:lstStyle/>
                    <a:p>
                      <a:pPr indent="0" lvl="0" marL="0" rtl="0" algn="l">
                        <a:spcBef>
                          <a:spcPts val="0"/>
                        </a:spcBef>
                        <a:spcAft>
                          <a:spcPts val="0"/>
                        </a:spcAft>
                        <a:buNone/>
                      </a:pPr>
                      <a:r>
                        <a:rPr lang="hr"/>
                        <a:t>QUID</a:t>
                      </a:r>
                      <a:endParaRPr/>
                    </a:p>
                  </a:txBody>
                  <a:tcPr marT="91425" marB="91425" marR="91425" marL="91425"/>
                </a:tc>
              </a:tr>
              <a:tr h="381000">
                <a:tc>
                  <a:txBody>
                    <a:bodyPr>
                      <a:noAutofit/>
                    </a:bodyPr>
                    <a:lstStyle/>
                    <a:p>
                      <a:pPr indent="0" lvl="0" marL="0" rtl="0" algn="l">
                        <a:spcBef>
                          <a:spcPts val="0"/>
                        </a:spcBef>
                        <a:spcAft>
                          <a:spcPts val="0"/>
                        </a:spcAft>
                        <a:buNone/>
                      </a:pPr>
                      <a:r>
                        <a:rPr lang="hr"/>
                        <a:t>G CUIUS</a:t>
                      </a:r>
                      <a:endParaRPr/>
                    </a:p>
                  </a:txBody>
                  <a:tcPr marT="91425" marB="91425" marR="91425" marL="91425"/>
                </a:tc>
                <a:tc>
                  <a:txBody>
                    <a:bodyPr>
                      <a:noAutofit/>
                    </a:bodyPr>
                    <a:lstStyle/>
                    <a:p>
                      <a:pPr indent="0" lvl="0" marL="0" rtl="0" algn="l">
                        <a:spcBef>
                          <a:spcPts val="0"/>
                        </a:spcBef>
                        <a:spcAft>
                          <a:spcPts val="0"/>
                        </a:spcAft>
                        <a:buNone/>
                      </a:pPr>
                      <a:r>
                        <a:t/>
                      </a:r>
                      <a:endParaRPr/>
                    </a:p>
                  </a:txBody>
                  <a:tcPr marT="91425" marB="91425" marR="91425" marL="91425"/>
                </a:tc>
              </a:tr>
              <a:tr h="381000">
                <a:tc>
                  <a:txBody>
                    <a:bodyPr>
                      <a:noAutofit/>
                    </a:bodyPr>
                    <a:lstStyle/>
                    <a:p>
                      <a:pPr indent="0" lvl="0" marL="0" rtl="0" algn="l">
                        <a:spcBef>
                          <a:spcPts val="0"/>
                        </a:spcBef>
                        <a:spcAft>
                          <a:spcPts val="0"/>
                        </a:spcAft>
                        <a:buNone/>
                      </a:pPr>
                      <a:r>
                        <a:rPr lang="hr"/>
                        <a:t>D     CUI</a:t>
                      </a:r>
                      <a:endParaRPr/>
                    </a:p>
                  </a:txBody>
                  <a:tcPr marT="91425" marB="91425" marR="91425" marL="91425"/>
                </a:tc>
                <a:tc>
                  <a:txBody>
                    <a:bodyPr>
                      <a:noAutofit/>
                    </a:bodyPr>
                    <a:lstStyle/>
                    <a:p>
                      <a:pPr indent="0" lvl="0" marL="0" rtl="0" algn="l">
                        <a:spcBef>
                          <a:spcPts val="0"/>
                        </a:spcBef>
                        <a:spcAft>
                          <a:spcPts val="0"/>
                        </a:spcAft>
                        <a:buNone/>
                      </a:pPr>
                      <a:r>
                        <a:t/>
                      </a:r>
                      <a:endParaRPr/>
                    </a:p>
                  </a:txBody>
                  <a:tcPr marT="91425" marB="91425" marR="91425" marL="91425"/>
                </a:tc>
              </a:tr>
              <a:tr h="396200">
                <a:tc>
                  <a:txBody>
                    <a:bodyPr>
                      <a:noAutofit/>
                    </a:bodyPr>
                    <a:lstStyle/>
                    <a:p>
                      <a:pPr indent="0" lvl="0" marL="0" rtl="0" algn="l">
                        <a:spcBef>
                          <a:spcPts val="0"/>
                        </a:spcBef>
                        <a:spcAft>
                          <a:spcPts val="0"/>
                        </a:spcAft>
                        <a:buNone/>
                      </a:pPr>
                      <a:r>
                        <a:rPr lang="hr"/>
                        <a:t>A      QUEM</a:t>
                      </a:r>
                      <a:endParaRPr/>
                    </a:p>
                  </a:txBody>
                  <a:tcPr marT="91425" marB="91425" marR="91425" marL="91425"/>
                </a:tc>
                <a:tc>
                  <a:txBody>
                    <a:bodyPr>
                      <a:noAutofit/>
                    </a:bodyPr>
                    <a:lstStyle/>
                    <a:p>
                      <a:pPr indent="0" lvl="0" marL="0" rtl="0" algn="l">
                        <a:spcBef>
                          <a:spcPts val="0"/>
                        </a:spcBef>
                        <a:spcAft>
                          <a:spcPts val="0"/>
                        </a:spcAft>
                        <a:buNone/>
                      </a:pPr>
                      <a:r>
                        <a:rPr lang="hr"/>
                        <a:t>QUID</a:t>
                      </a:r>
                      <a:endParaRPr/>
                    </a:p>
                  </a:txBody>
                  <a:tcPr marT="91425" marB="91425" marR="91425" marL="91425"/>
                </a:tc>
              </a:tr>
              <a:tr h="381000">
                <a:tc>
                  <a:txBody>
                    <a:bodyPr>
                      <a:noAutofit/>
                    </a:bodyPr>
                    <a:lstStyle/>
                    <a:p>
                      <a:pPr indent="0" lvl="0" marL="0" rtl="0" algn="l">
                        <a:spcBef>
                          <a:spcPts val="0"/>
                        </a:spcBef>
                        <a:spcAft>
                          <a:spcPts val="0"/>
                        </a:spcAft>
                        <a:buNone/>
                      </a:pPr>
                      <a:r>
                        <a:rPr lang="hr"/>
                        <a:t>AB    QUO (QUOCUM)</a:t>
                      </a:r>
                      <a:endParaRPr/>
                    </a:p>
                  </a:txBody>
                  <a:tcPr marT="91425" marB="91425" marR="91425" marL="91425"/>
                </a:tc>
                <a:tc>
                  <a:txBody>
                    <a:bodyPr>
                      <a:noAutofit/>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6"/>
          <p:cNvSpPr txBox="1"/>
          <p:nvPr>
            <p:ph idx="1" type="body"/>
          </p:nvPr>
        </p:nvSpPr>
        <p:spPr>
          <a:xfrm>
            <a:off x="311700" y="479000"/>
            <a:ext cx="5633100" cy="408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hr"/>
              <a:t>Grammaticus amico de arte grammatica et de lingua Latina epistulam scribit: Nuper tu mihi epistulam mittebas, at nunc ego ad te librum de grammatica mitto. In libro nova et inaudita verba</a:t>
            </a:r>
            <a:r>
              <a:rPr lang="hr"/>
              <a:t> adsunt.</a:t>
            </a:r>
            <a:r>
              <a:rPr lang="hr"/>
              <a:t>(...) In epistula </a:t>
            </a:r>
            <a:r>
              <a:rPr lang="hr"/>
              <a:t>tua grammaticam laudare cupis. Sed meo iudicio in civitate Romana et in Latio per saecula lingua Latina dicebatur, sed artem grammaticam videre non poteras. Lingua Latina natalis et domestica omnibus civibus erat. Nunc lingua Latina non vernacula aut natalis esse </a:t>
            </a:r>
            <a:r>
              <a:rPr b="1" lang="hr"/>
              <a:t>potest</a:t>
            </a:r>
            <a:r>
              <a:rPr lang="hr"/>
              <a:t>. (...)Vocabula evanescunt, alia exsistunt. (...) Mutantes vocabula, </a:t>
            </a:r>
            <a:r>
              <a:rPr b="1" lang="hr"/>
              <a:t>vos</a:t>
            </a:r>
            <a:r>
              <a:rPr lang="hr"/>
              <a:t> et coniugationes et declinationes et numeros et tempora et modos mutabitis.</a:t>
            </a:r>
            <a:endParaRPr/>
          </a:p>
        </p:txBody>
      </p:sp>
      <p:sp>
        <p:nvSpPr>
          <p:cNvPr id="136" name="Google Shape;136;p26"/>
          <p:cNvSpPr txBox="1"/>
          <p:nvPr/>
        </p:nvSpPr>
        <p:spPr>
          <a:xfrm>
            <a:off x="5944800" y="573075"/>
            <a:ext cx="2685900" cy="399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hr"/>
              <a:t>Pronađi odgovore na pitanja u tekstu:</a:t>
            </a:r>
            <a:endParaRPr/>
          </a:p>
          <a:p>
            <a:pPr indent="0" lvl="0" marL="0" rtl="0" algn="l">
              <a:spcBef>
                <a:spcPts val="0"/>
              </a:spcBef>
              <a:spcAft>
                <a:spcPts val="0"/>
              </a:spcAft>
              <a:buNone/>
            </a:pPr>
            <a:r>
              <a:t/>
            </a:r>
            <a:endParaRPr/>
          </a:p>
          <a:p>
            <a:pPr indent="0" lvl="0" marL="0" rtl="0" algn="l">
              <a:spcBef>
                <a:spcPts val="0"/>
              </a:spcBef>
              <a:spcAft>
                <a:spcPts val="0"/>
              </a:spcAft>
              <a:buNone/>
            </a:pPr>
            <a:r>
              <a:rPr lang="hr"/>
              <a:t>1. Tko piše pismo i  kome?</a:t>
            </a:r>
            <a:endParaRPr/>
          </a:p>
          <a:p>
            <a:pPr indent="0" lvl="0" marL="0" rtl="0" algn="l">
              <a:spcBef>
                <a:spcPts val="0"/>
              </a:spcBef>
              <a:spcAft>
                <a:spcPts val="0"/>
              </a:spcAft>
              <a:buNone/>
            </a:pPr>
            <a:r>
              <a:rPr lang="hr"/>
              <a:t>2. O čemu </a:t>
            </a:r>
            <a:r>
              <a:rPr lang="hr"/>
              <a:t>piše</a:t>
            </a:r>
            <a:r>
              <a:rPr lang="hr"/>
              <a:t> pismo?</a:t>
            </a:r>
            <a:endParaRPr/>
          </a:p>
          <a:p>
            <a:pPr indent="0" lvl="0" marL="0" rtl="0" algn="l">
              <a:spcBef>
                <a:spcPts val="0"/>
              </a:spcBef>
              <a:spcAft>
                <a:spcPts val="0"/>
              </a:spcAft>
              <a:buNone/>
            </a:pPr>
            <a:r>
              <a:rPr lang="hr"/>
              <a:t>3. Što učitelj gramatike šalje prijatelju?</a:t>
            </a:r>
            <a:endParaRPr/>
          </a:p>
          <a:p>
            <a:pPr indent="0" lvl="0" marL="0" rtl="0" algn="l">
              <a:spcBef>
                <a:spcPts val="0"/>
              </a:spcBef>
              <a:spcAft>
                <a:spcPts val="0"/>
              </a:spcAft>
              <a:buNone/>
            </a:pPr>
            <a:r>
              <a:rPr lang="hr"/>
              <a:t>4. Tko želi hvaliti gramatiku?</a:t>
            </a:r>
            <a:endParaRPr/>
          </a:p>
          <a:p>
            <a:pPr indent="0" lvl="0" marL="0" rtl="0" algn="l">
              <a:spcBef>
                <a:spcPts val="0"/>
              </a:spcBef>
              <a:spcAft>
                <a:spcPts val="0"/>
              </a:spcAft>
              <a:buNone/>
            </a:pPr>
            <a:r>
              <a:rPr lang="hr"/>
              <a:t>5. Gdje se u početku govorio latinski jezik?</a:t>
            </a:r>
            <a:endParaRPr/>
          </a:p>
          <a:p>
            <a:pPr indent="0" lvl="0" marL="0" rtl="0" algn="l">
              <a:spcBef>
                <a:spcPts val="0"/>
              </a:spcBef>
              <a:spcAft>
                <a:spcPts val="0"/>
              </a:spcAft>
              <a:buNone/>
            </a:pPr>
            <a:r>
              <a:rPr lang="hr"/>
              <a:t>6. </a:t>
            </a:r>
            <a:r>
              <a:rPr lang="hr"/>
              <a:t>Zašto</a:t>
            </a:r>
            <a:r>
              <a:rPr lang="hr"/>
              <a:t> se nekoć nije pridavala važnost gramatici?</a:t>
            </a:r>
            <a:endParaRPr/>
          </a:p>
          <a:p>
            <a:pPr indent="0" lvl="0" marL="0" rtl="0" algn="l">
              <a:spcBef>
                <a:spcPts val="0"/>
              </a:spcBef>
              <a:spcAft>
                <a:spcPts val="0"/>
              </a:spcAft>
              <a:buNone/>
            </a:pPr>
            <a:r>
              <a:rPr lang="hr"/>
              <a:t>7. Što se događa s riječima?</a:t>
            </a:r>
            <a:endParaRPr/>
          </a:p>
          <a:p>
            <a:pPr indent="0" lvl="0" marL="0" rtl="0" algn="l">
              <a:spcBef>
                <a:spcPts val="0"/>
              </a:spcBef>
              <a:spcAft>
                <a:spcPts val="0"/>
              </a:spcAft>
              <a:buNone/>
            </a:pPr>
            <a:r>
              <a:rPr lang="hr"/>
              <a:t>8. Što se događa s promjenom riječi?</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7"/>
          <p:cNvSpPr txBox="1"/>
          <p:nvPr>
            <p:ph idx="1" type="body"/>
          </p:nvPr>
        </p:nvSpPr>
        <p:spPr>
          <a:xfrm>
            <a:off x="311700" y="1152475"/>
            <a:ext cx="20577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hr" sz="1400">
                <a:solidFill>
                  <a:schemeClr val="dk1"/>
                </a:solidFill>
              </a:rPr>
              <a:t>Gramatička analiza:</a:t>
            </a:r>
            <a:endParaRPr sz="1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hr" sz="1400">
                <a:solidFill>
                  <a:schemeClr val="dk1"/>
                </a:solidFill>
              </a:rPr>
              <a:t>1. Pronađi u tekstu osobne i posvojne zamjenice.</a:t>
            </a:r>
            <a:endParaRPr sz="1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hr" sz="1400">
                <a:solidFill>
                  <a:schemeClr val="dk1"/>
                </a:solidFill>
              </a:rPr>
              <a:t>2. Opiši oblike složenicima glagola  sum, esse i pronađi im rječnike oblike u rječniku.</a:t>
            </a:r>
            <a:endParaRPr sz="1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hr" sz="1400">
                <a:solidFill>
                  <a:schemeClr val="dk1"/>
                </a:solidFill>
              </a:rPr>
              <a:t>a. adsunt</a:t>
            </a:r>
            <a:endParaRPr sz="1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hr" sz="1400">
                <a:solidFill>
                  <a:schemeClr val="dk1"/>
                </a:solidFill>
              </a:rPr>
              <a:t>b. potest</a:t>
            </a:r>
            <a:endParaRPr sz="1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hr" sz="1400">
                <a:solidFill>
                  <a:schemeClr val="dk1"/>
                </a:solidFill>
              </a:rPr>
              <a:t>c. poteras</a:t>
            </a:r>
            <a:endParaRPr sz="1400">
              <a:solidFill>
                <a:schemeClr val="dk1"/>
              </a:solidFill>
            </a:endParaRPr>
          </a:p>
          <a:p>
            <a:pPr indent="0" lvl="0" marL="0" rtl="0" algn="l">
              <a:spcBef>
                <a:spcPts val="0"/>
              </a:spcBef>
              <a:spcAft>
                <a:spcPts val="1600"/>
              </a:spcAft>
              <a:buNone/>
            </a:pPr>
            <a:r>
              <a:t/>
            </a:r>
            <a:endParaRPr/>
          </a:p>
        </p:txBody>
      </p:sp>
      <p:sp>
        <p:nvSpPr>
          <p:cNvPr id="143" name="Google Shape;143;p27"/>
          <p:cNvSpPr txBox="1"/>
          <p:nvPr/>
        </p:nvSpPr>
        <p:spPr>
          <a:xfrm>
            <a:off x="2557575" y="1146200"/>
            <a:ext cx="6274800" cy="3472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hr" sz="1800">
                <a:solidFill>
                  <a:schemeClr val="dk2"/>
                </a:solidFill>
              </a:rPr>
              <a:t>G</a:t>
            </a:r>
            <a:r>
              <a:rPr lang="hr" sz="1800">
                <a:solidFill>
                  <a:schemeClr val="dk2"/>
                </a:solidFill>
              </a:rPr>
              <a:t>rammaticus amico </a:t>
            </a:r>
            <a:r>
              <a:rPr lang="hr" sz="1800" u="sng">
                <a:solidFill>
                  <a:srgbClr val="FF00FF"/>
                </a:solidFill>
              </a:rPr>
              <a:t>de arte grammatica</a:t>
            </a:r>
            <a:r>
              <a:rPr lang="hr" sz="1800" u="sng">
                <a:solidFill>
                  <a:schemeClr val="dk2"/>
                </a:solidFill>
              </a:rPr>
              <a:t> </a:t>
            </a:r>
            <a:r>
              <a:rPr lang="hr" sz="1800">
                <a:solidFill>
                  <a:schemeClr val="dk2"/>
                </a:solidFill>
              </a:rPr>
              <a:t>et de lingua Latina epistulam </a:t>
            </a:r>
            <a:r>
              <a:rPr lang="hr" sz="1800">
                <a:solidFill>
                  <a:srgbClr val="38761D"/>
                </a:solidFill>
              </a:rPr>
              <a:t>scribit</a:t>
            </a:r>
            <a:r>
              <a:rPr lang="hr" sz="1800">
                <a:solidFill>
                  <a:schemeClr val="dk2"/>
                </a:solidFill>
              </a:rPr>
              <a:t>: Nuper tu </a:t>
            </a:r>
            <a:r>
              <a:rPr lang="hr" sz="1800">
                <a:solidFill>
                  <a:srgbClr val="FF00FF"/>
                </a:solidFill>
              </a:rPr>
              <a:t>mihi </a:t>
            </a:r>
            <a:r>
              <a:rPr lang="hr" sz="1800">
                <a:solidFill>
                  <a:schemeClr val="dk2"/>
                </a:solidFill>
              </a:rPr>
              <a:t>epistulam </a:t>
            </a:r>
            <a:r>
              <a:rPr lang="hr" sz="1800">
                <a:solidFill>
                  <a:srgbClr val="38761D"/>
                </a:solidFill>
              </a:rPr>
              <a:t>mittebas</a:t>
            </a:r>
            <a:r>
              <a:rPr lang="hr" sz="1800">
                <a:solidFill>
                  <a:schemeClr val="dk2"/>
                </a:solidFill>
              </a:rPr>
              <a:t>, at nunc ego ad te librum de grammatica </a:t>
            </a:r>
            <a:r>
              <a:rPr lang="hr" sz="1800">
                <a:solidFill>
                  <a:srgbClr val="38761D"/>
                </a:solidFill>
              </a:rPr>
              <a:t>mitto</a:t>
            </a:r>
            <a:r>
              <a:rPr lang="hr" sz="1800">
                <a:solidFill>
                  <a:schemeClr val="dk2"/>
                </a:solidFill>
              </a:rPr>
              <a:t>. </a:t>
            </a:r>
            <a:r>
              <a:rPr lang="hr" sz="1800">
                <a:solidFill>
                  <a:srgbClr val="FF00FF"/>
                </a:solidFill>
              </a:rPr>
              <a:t>In libro nova </a:t>
            </a:r>
            <a:r>
              <a:rPr lang="hr" sz="1800">
                <a:solidFill>
                  <a:schemeClr val="dk2"/>
                </a:solidFill>
              </a:rPr>
              <a:t>et inaudita verba</a:t>
            </a:r>
            <a:r>
              <a:rPr b="1" lang="hr" sz="1800">
                <a:solidFill>
                  <a:schemeClr val="dk2"/>
                </a:solidFill>
              </a:rPr>
              <a:t> </a:t>
            </a:r>
            <a:r>
              <a:rPr b="1" lang="hr" sz="1800" u="sng">
                <a:solidFill>
                  <a:srgbClr val="274E13"/>
                </a:solidFill>
              </a:rPr>
              <a:t>ad</a:t>
            </a:r>
            <a:r>
              <a:rPr lang="hr" sz="1800" u="sng">
                <a:solidFill>
                  <a:srgbClr val="274E13"/>
                </a:solidFill>
              </a:rPr>
              <a:t>sunt</a:t>
            </a:r>
            <a:r>
              <a:rPr lang="hr" sz="1800">
                <a:solidFill>
                  <a:schemeClr val="dk2"/>
                </a:solidFill>
              </a:rPr>
              <a:t>.(...) In epistula tua grammaticam </a:t>
            </a:r>
            <a:r>
              <a:rPr lang="hr" sz="1800">
                <a:solidFill>
                  <a:srgbClr val="38761D"/>
                </a:solidFill>
              </a:rPr>
              <a:t>laudare cupis</a:t>
            </a:r>
            <a:r>
              <a:rPr lang="hr" sz="1800">
                <a:solidFill>
                  <a:schemeClr val="dk2"/>
                </a:solidFill>
              </a:rPr>
              <a:t>. Sed </a:t>
            </a:r>
            <a:r>
              <a:rPr lang="hr" sz="1800">
                <a:solidFill>
                  <a:srgbClr val="FF00FF"/>
                </a:solidFill>
              </a:rPr>
              <a:t>meo iudicio</a:t>
            </a:r>
            <a:r>
              <a:rPr lang="hr" sz="1800">
                <a:solidFill>
                  <a:schemeClr val="dk2"/>
                </a:solidFill>
              </a:rPr>
              <a:t> in civitate Romana et in Latio </a:t>
            </a:r>
            <a:r>
              <a:rPr lang="hr" sz="1800">
                <a:solidFill>
                  <a:srgbClr val="FF00FF"/>
                </a:solidFill>
              </a:rPr>
              <a:t>per saecula</a:t>
            </a:r>
            <a:r>
              <a:rPr lang="hr" sz="1800">
                <a:solidFill>
                  <a:schemeClr val="dk2"/>
                </a:solidFill>
              </a:rPr>
              <a:t> lingua Latina </a:t>
            </a:r>
            <a:r>
              <a:rPr lang="hr" sz="1800">
                <a:solidFill>
                  <a:srgbClr val="38761D"/>
                </a:solidFill>
              </a:rPr>
              <a:t>dicebatur</a:t>
            </a:r>
            <a:r>
              <a:rPr lang="hr" sz="1800">
                <a:solidFill>
                  <a:schemeClr val="dk2"/>
                </a:solidFill>
              </a:rPr>
              <a:t>, sed artem grammaticam </a:t>
            </a:r>
            <a:r>
              <a:rPr lang="hr" sz="1800">
                <a:solidFill>
                  <a:srgbClr val="38761D"/>
                </a:solidFill>
              </a:rPr>
              <a:t>videre </a:t>
            </a:r>
            <a:r>
              <a:rPr lang="hr" sz="1800">
                <a:solidFill>
                  <a:schemeClr val="dk2"/>
                </a:solidFill>
              </a:rPr>
              <a:t>non </a:t>
            </a:r>
            <a:r>
              <a:rPr b="1" lang="hr" sz="1800" u="sng">
                <a:solidFill>
                  <a:srgbClr val="274E13"/>
                </a:solidFill>
              </a:rPr>
              <a:t>pot</a:t>
            </a:r>
            <a:r>
              <a:rPr lang="hr" sz="1800" u="sng">
                <a:solidFill>
                  <a:srgbClr val="274E13"/>
                </a:solidFill>
              </a:rPr>
              <a:t>eras</a:t>
            </a:r>
            <a:r>
              <a:rPr lang="hr" sz="1800">
                <a:solidFill>
                  <a:schemeClr val="dk2"/>
                </a:solidFill>
              </a:rPr>
              <a:t>. </a:t>
            </a:r>
            <a:r>
              <a:rPr lang="hr" sz="1800">
                <a:solidFill>
                  <a:srgbClr val="FF00FF"/>
                </a:solidFill>
              </a:rPr>
              <a:t>Lingua Latina</a:t>
            </a:r>
            <a:r>
              <a:rPr lang="hr" sz="1800">
                <a:solidFill>
                  <a:schemeClr val="dk2"/>
                </a:solidFill>
              </a:rPr>
              <a:t> natalis et domestica omnibus </a:t>
            </a:r>
            <a:r>
              <a:rPr lang="hr" sz="1800">
                <a:solidFill>
                  <a:srgbClr val="FF00FF"/>
                </a:solidFill>
              </a:rPr>
              <a:t>civibus</a:t>
            </a:r>
            <a:r>
              <a:rPr lang="hr" sz="1800">
                <a:solidFill>
                  <a:schemeClr val="dk2"/>
                </a:solidFill>
              </a:rPr>
              <a:t> erat. Nunc lingua Latina non vernacula aut natalis </a:t>
            </a:r>
            <a:r>
              <a:rPr lang="hr" sz="1800">
                <a:solidFill>
                  <a:srgbClr val="38761D"/>
                </a:solidFill>
              </a:rPr>
              <a:t>esse </a:t>
            </a:r>
            <a:r>
              <a:rPr b="1" lang="hr" sz="1800" u="sng">
                <a:solidFill>
                  <a:srgbClr val="274E13"/>
                </a:solidFill>
              </a:rPr>
              <a:t>pot</a:t>
            </a:r>
            <a:r>
              <a:rPr lang="hr" sz="1800" u="sng">
                <a:solidFill>
                  <a:srgbClr val="274E13"/>
                </a:solidFill>
              </a:rPr>
              <a:t>est</a:t>
            </a:r>
            <a:r>
              <a:rPr lang="hr" sz="1800">
                <a:solidFill>
                  <a:schemeClr val="dk2"/>
                </a:solidFill>
              </a:rPr>
              <a:t>. (...) Vocabula </a:t>
            </a:r>
            <a:r>
              <a:rPr lang="hr" sz="1800">
                <a:solidFill>
                  <a:srgbClr val="38761D"/>
                </a:solidFill>
              </a:rPr>
              <a:t>evanescunt</a:t>
            </a:r>
            <a:r>
              <a:rPr lang="hr" sz="1800">
                <a:solidFill>
                  <a:schemeClr val="dk2"/>
                </a:solidFill>
              </a:rPr>
              <a:t>, alia exsistunt. (...) Mutantes vocabula, </a:t>
            </a:r>
            <a:r>
              <a:rPr b="1" lang="hr" sz="1800">
                <a:solidFill>
                  <a:schemeClr val="dk2"/>
                </a:solidFill>
              </a:rPr>
              <a:t>vos</a:t>
            </a:r>
            <a:r>
              <a:rPr lang="hr" sz="1800">
                <a:solidFill>
                  <a:schemeClr val="dk2"/>
                </a:solidFill>
              </a:rPr>
              <a:t> et coniugationes et declinationes et numeros et tempora et modos </a:t>
            </a:r>
            <a:r>
              <a:rPr lang="hr" sz="1800">
                <a:solidFill>
                  <a:srgbClr val="38761D"/>
                </a:solidFill>
              </a:rPr>
              <a:t>mutabitis</a:t>
            </a:r>
            <a:r>
              <a:rPr lang="hr" sz="1800">
                <a:solidFill>
                  <a:schemeClr val="dk2"/>
                </a:solidFill>
              </a:rPr>
              <a:t>.</a:t>
            </a:r>
            <a:endParaRPr sz="18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8"/>
          <p:cNvSpPr txBox="1"/>
          <p:nvPr>
            <p:ph idx="1" type="body"/>
          </p:nvPr>
        </p:nvSpPr>
        <p:spPr>
          <a:xfrm>
            <a:off x="251825" y="365525"/>
            <a:ext cx="5274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hr"/>
              <a:t>G</a:t>
            </a:r>
            <a:r>
              <a:rPr b="1" lang="hr"/>
              <a:t>rammaticus amico de arte grammatica </a:t>
            </a:r>
            <a:r>
              <a:rPr lang="hr"/>
              <a:t>et de </a:t>
            </a:r>
            <a:r>
              <a:rPr b="1" lang="hr"/>
              <a:t>lingua Latina epistulam scribit</a:t>
            </a:r>
            <a:r>
              <a:rPr lang="hr"/>
              <a:t>: Nuper </a:t>
            </a:r>
            <a:r>
              <a:rPr b="1" lang="hr"/>
              <a:t>tu mihi </a:t>
            </a:r>
            <a:r>
              <a:rPr lang="hr"/>
              <a:t>epistulam </a:t>
            </a:r>
            <a:r>
              <a:rPr b="1" lang="hr"/>
              <a:t>mittebas</a:t>
            </a:r>
            <a:r>
              <a:rPr lang="hr"/>
              <a:t>, at </a:t>
            </a:r>
            <a:r>
              <a:rPr b="1" lang="hr"/>
              <a:t>nunc </a:t>
            </a:r>
            <a:r>
              <a:rPr lang="hr"/>
              <a:t>ego </a:t>
            </a:r>
            <a:r>
              <a:rPr b="1" lang="hr"/>
              <a:t>ad </a:t>
            </a:r>
            <a:r>
              <a:rPr lang="hr"/>
              <a:t>te </a:t>
            </a:r>
            <a:r>
              <a:rPr b="1" lang="hr"/>
              <a:t>librum </a:t>
            </a:r>
            <a:r>
              <a:rPr lang="hr"/>
              <a:t>de grammatica mitto. </a:t>
            </a:r>
            <a:r>
              <a:rPr b="1" lang="hr"/>
              <a:t>In </a:t>
            </a:r>
            <a:r>
              <a:rPr lang="hr"/>
              <a:t>libro </a:t>
            </a:r>
            <a:r>
              <a:rPr b="1" lang="hr"/>
              <a:t>nova </a:t>
            </a:r>
            <a:r>
              <a:rPr lang="hr"/>
              <a:t>et </a:t>
            </a:r>
            <a:r>
              <a:rPr b="1" lang="hr"/>
              <a:t>inaudita verba </a:t>
            </a:r>
            <a:r>
              <a:rPr b="1" lang="hr" u="sng"/>
              <a:t>adsunt</a:t>
            </a:r>
            <a:r>
              <a:rPr lang="hr"/>
              <a:t>.(...) In epistula tua grammaticam </a:t>
            </a:r>
            <a:r>
              <a:rPr b="1" lang="hr"/>
              <a:t>laudare cupis</a:t>
            </a:r>
            <a:r>
              <a:rPr lang="hr"/>
              <a:t>. </a:t>
            </a:r>
            <a:r>
              <a:rPr b="1" lang="hr"/>
              <a:t>Sed meo iudicio </a:t>
            </a:r>
            <a:r>
              <a:rPr lang="hr"/>
              <a:t>in </a:t>
            </a:r>
            <a:r>
              <a:rPr b="1" lang="hr"/>
              <a:t>civitate Romana </a:t>
            </a:r>
            <a:r>
              <a:rPr lang="hr"/>
              <a:t>et in </a:t>
            </a:r>
            <a:r>
              <a:rPr b="1" lang="hr"/>
              <a:t>Latio per saecula </a:t>
            </a:r>
            <a:r>
              <a:rPr lang="hr"/>
              <a:t>lingua Latina </a:t>
            </a:r>
            <a:r>
              <a:rPr b="1" lang="hr"/>
              <a:t>dicebatur</a:t>
            </a:r>
            <a:r>
              <a:rPr lang="hr"/>
              <a:t>, sed artem grammaticam </a:t>
            </a:r>
            <a:r>
              <a:rPr b="1" lang="hr"/>
              <a:t>videre </a:t>
            </a:r>
            <a:r>
              <a:rPr lang="hr"/>
              <a:t>non </a:t>
            </a:r>
            <a:r>
              <a:rPr b="1" lang="hr" u="sng"/>
              <a:t>poteras</a:t>
            </a:r>
            <a:r>
              <a:rPr lang="hr"/>
              <a:t>. Lingua Latina </a:t>
            </a:r>
            <a:r>
              <a:rPr b="1" lang="hr"/>
              <a:t>natalis </a:t>
            </a:r>
            <a:r>
              <a:rPr lang="hr"/>
              <a:t>et </a:t>
            </a:r>
            <a:r>
              <a:rPr b="1" lang="hr"/>
              <a:t>domestica omnibus civibus </a:t>
            </a:r>
            <a:r>
              <a:rPr lang="hr"/>
              <a:t>erat. Nunc lingua Latina non vernacula aut natalis esse </a:t>
            </a:r>
            <a:r>
              <a:rPr b="1" lang="hr" u="sng"/>
              <a:t>pot</a:t>
            </a:r>
            <a:r>
              <a:rPr lang="hr" u="sng"/>
              <a:t>est</a:t>
            </a:r>
            <a:r>
              <a:rPr lang="hr"/>
              <a:t>. (...) </a:t>
            </a:r>
            <a:r>
              <a:rPr b="1" lang="hr"/>
              <a:t>Vocabula evanescunt</a:t>
            </a:r>
            <a:r>
              <a:rPr lang="hr"/>
              <a:t>, alia </a:t>
            </a:r>
            <a:r>
              <a:rPr b="1" lang="hr"/>
              <a:t>exsistunt</a:t>
            </a:r>
            <a:r>
              <a:rPr lang="hr"/>
              <a:t>. (...) </a:t>
            </a:r>
            <a:r>
              <a:rPr b="1" lang="hr"/>
              <a:t>Mutantes </a:t>
            </a:r>
            <a:r>
              <a:rPr lang="hr"/>
              <a:t>vocabula, </a:t>
            </a:r>
            <a:r>
              <a:rPr b="1" lang="hr"/>
              <a:t>vos</a:t>
            </a:r>
            <a:r>
              <a:rPr lang="hr"/>
              <a:t> et </a:t>
            </a:r>
            <a:r>
              <a:rPr b="1" lang="hr"/>
              <a:t>coniugationes </a:t>
            </a:r>
            <a:r>
              <a:rPr lang="hr"/>
              <a:t>et </a:t>
            </a:r>
            <a:r>
              <a:rPr b="1" lang="hr"/>
              <a:t>declinationes </a:t>
            </a:r>
            <a:r>
              <a:rPr lang="hr"/>
              <a:t>et </a:t>
            </a:r>
            <a:r>
              <a:rPr b="1" lang="hr"/>
              <a:t>numeros </a:t>
            </a:r>
            <a:r>
              <a:rPr lang="hr"/>
              <a:t>et </a:t>
            </a:r>
            <a:r>
              <a:rPr b="1" lang="hr"/>
              <a:t>tempora </a:t>
            </a:r>
            <a:r>
              <a:rPr lang="hr"/>
              <a:t>et </a:t>
            </a:r>
            <a:r>
              <a:rPr b="1" lang="hr"/>
              <a:t>modos </a:t>
            </a:r>
            <a:r>
              <a:rPr lang="hr"/>
              <a:t>mutabitis. (47 riječi)</a:t>
            </a:r>
            <a:endParaRPr/>
          </a:p>
          <a:p>
            <a:pPr indent="0" lvl="0" marL="0" rtl="0" algn="l">
              <a:spcBef>
                <a:spcPts val="1600"/>
              </a:spcBef>
              <a:spcAft>
                <a:spcPts val="1600"/>
              </a:spcAft>
              <a:buNone/>
            </a:pPr>
            <a:r>
              <a:t/>
            </a:r>
            <a:endParaRPr/>
          </a:p>
        </p:txBody>
      </p:sp>
      <p:sp>
        <p:nvSpPr>
          <p:cNvPr id="149" name="Google Shape;149;p28"/>
          <p:cNvSpPr txBox="1"/>
          <p:nvPr/>
        </p:nvSpPr>
        <p:spPr>
          <a:xfrm>
            <a:off x="5910675" y="444800"/>
            <a:ext cx="2694600" cy="44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hr"/>
              <a:t>Vokabular</a:t>
            </a:r>
            <a:r>
              <a:rPr lang="hr"/>
              <a:t>:</a:t>
            </a:r>
            <a:endParaRPr/>
          </a:p>
          <a:p>
            <a:pPr indent="0" lvl="0" marL="0" rtl="0" algn="l">
              <a:spcBef>
                <a:spcPts val="0"/>
              </a:spcBef>
              <a:spcAft>
                <a:spcPts val="0"/>
              </a:spcAft>
              <a:buNone/>
            </a:pPr>
            <a:r>
              <a:rPr lang="hr"/>
              <a:t>1. Pronađi u tekstu </a:t>
            </a:r>
            <a:r>
              <a:rPr lang="hr"/>
              <a:t>riječi</a:t>
            </a:r>
            <a:r>
              <a:rPr lang="hr"/>
              <a:t> iz porodice pridjeva CIVILIS, -e (2 riječi)</a:t>
            </a:r>
            <a:endParaRPr/>
          </a:p>
          <a:p>
            <a:pPr indent="0" lvl="0" marL="0" rtl="0" algn="l">
              <a:spcBef>
                <a:spcPts val="0"/>
              </a:spcBef>
              <a:spcAft>
                <a:spcPts val="0"/>
              </a:spcAft>
              <a:buNone/>
            </a:pPr>
            <a:r>
              <a:rPr lang="hr"/>
              <a:t>2. Kako bi glasio antonim pridjeva INAUDITUS, 3?</a:t>
            </a:r>
            <a:endParaRPr/>
          </a:p>
          <a:p>
            <a:pPr indent="0" lvl="0" marL="0" rtl="0" algn="l">
              <a:spcBef>
                <a:spcPts val="0"/>
              </a:spcBef>
              <a:spcAft>
                <a:spcPts val="0"/>
              </a:spcAft>
              <a:buNone/>
            </a:pPr>
            <a:r>
              <a:rPr lang="hr"/>
              <a:t>3. Koju imenicu prepoznaješ u pridjevu DOMESTICUS, 3.</a:t>
            </a:r>
            <a:endParaRPr/>
          </a:p>
          <a:p>
            <a:pPr indent="0" lvl="0" marL="0" rtl="0" algn="l">
              <a:spcBef>
                <a:spcPts val="0"/>
              </a:spcBef>
              <a:spcAft>
                <a:spcPts val="0"/>
              </a:spcAft>
              <a:buNone/>
            </a:pPr>
            <a:r>
              <a:rPr lang="hr"/>
              <a:t>4. Pronađi u tekstu sinonim pridjeva DOMESTICUS, 3.</a:t>
            </a:r>
            <a:endParaRPr/>
          </a:p>
          <a:p>
            <a:pPr indent="0" lvl="0" marL="0" rtl="0" algn="l">
              <a:spcBef>
                <a:spcPts val="0"/>
              </a:spcBef>
              <a:spcAft>
                <a:spcPts val="0"/>
              </a:spcAft>
              <a:buNone/>
            </a:pPr>
            <a:r>
              <a:rPr lang="hr"/>
              <a:t>5. Pronađi u </a:t>
            </a:r>
            <a:r>
              <a:rPr lang="hr"/>
              <a:t>tekstu</a:t>
            </a:r>
            <a:r>
              <a:rPr lang="hr"/>
              <a:t> antonim glagola EXSISTO, 3.</a:t>
            </a:r>
            <a:endParaRPr/>
          </a:p>
          <a:p>
            <a:pPr indent="0" lvl="0" marL="0" rtl="0" algn="l">
              <a:spcBef>
                <a:spcPts val="0"/>
              </a:spcBef>
              <a:spcAft>
                <a:spcPts val="0"/>
              </a:spcAft>
              <a:buNone/>
            </a:pPr>
            <a:r>
              <a:rPr lang="hr"/>
              <a:t>6. Pronađi imenicu od koje potekla naša riječ: vokabular.</a:t>
            </a:r>
            <a:endParaRPr/>
          </a:p>
          <a:p>
            <a:pPr indent="0" lvl="0" marL="0" rtl="0" algn="l">
              <a:spcBef>
                <a:spcPts val="0"/>
              </a:spcBef>
              <a:spcAft>
                <a:spcPts val="0"/>
              </a:spcAft>
              <a:buNone/>
            </a:pPr>
            <a:r>
              <a:rPr lang="hr"/>
              <a:t>7. Pronađi u tekstu latinske nazive gramatičkih kategorija.</a:t>
            </a:r>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9"/>
          <p:cNvSpPr txBox="1"/>
          <p:nvPr>
            <p:ph idx="2" type="body"/>
          </p:nvPr>
        </p:nvSpPr>
        <p:spPr>
          <a:xfrm>
            <a:off x="4657050" y="1750700"/>
            <a:ext cx="4034700" cy="2054400"/>
          </a:xfrm>
          <a:prstGeom prst="rect">
            <a:avLst/>
          </a:prstGeom>
        </p:spPr>
        <p:txBody>
          <a:bodyPr anchorCtr="0" anchor="t" bIns="91425" lIns="91425" spcFirstLastPara="1" rIns="91425" wrap="square" tIns="91425">
            <a:noAutofit/>
          </a:bodyPr>
          <a:lstStyle/>
          <a:p>
            <a:pPr indent="0" lvl="0" marL="457200" rtl="0" algn="l">
              <a:lnSpc>
                <a:spcPct val="150000"/>
              </a:lnSpc>
              <a:spcBef>
                <a:spcPts val="0"/>
              </a:spcBef>
              <a:spcAft>
                <a:spcPts val="0"/>
              </a:spcAft>
              <a:buNone/>
            </a:pPr>
            <a:r>
              <a:rPr lang="hr" sz="1800"/>
              <a:t>5. </a:t>
            </a:r>
            <a:r>
              <a:rPr lang="hr" sz="1800"/>
              <a:t>Mihi mea,_____ tua placent.(tu - tibi - te)</a:t>
            </a:r>
            <a:endParaRPr sz="1800"/>
          </a:p>
          <a:p>
            <a:pPr indent="0" lvl="0" marL="457200" rtl="0" algn="l">
              <a:lnSpc>
                <a:spcPct val="150000"/>
              </a:lnSpc>
              <a:spcBef>
                <a:spcPts val="0"/>
              </a:spcBef>
              <a:spcAft>
                <a:spcPts val="0"/>
              </a:spcAft>
              <a:buNone/>
            </a:pPr>
            <a:r>
              <a:rPr lang="hr" sz="1800"/>
              <a:t>6. ________culpa!	(mea - meae - meas)</a:t>
            </a:r>
            <a:endParaRPr sz="1800"/>
          </a:p>
          <a:p>
            <a:pPr indent="0" lvl="0" marL="457200" rtl="0" algn="l">
              <a:lnSpc>
                <a:spcPct val="150000"/>
              </a:lnSpc>
              <a:spcBef>
                <a:spcPts val="0"/>
              </a:spcBef>
              <a:spcAft>
                <a:spcPts val="0"/>
              </a:spcAft>
              <a:buNone/>
            </a:pPr>
            <a:r>
              <a:rPr lang="hr" sz="1800"/>
              <a:t>7. Etiam _____ </a:t>
            </a:r>
            <a:r>
              <a:rPr b="1" lang="hr" sz="1800"/>
              <a:t>mi </a:t>
            </a:r>
            <a:r>
              <a:rPr lang="hr" sz="1800"/>
              <a:t>fili! (tu - te - tibi)</a:t>
            </a:r>
            <a:endParaRPr sz="1800"/>
          </a:p>
          <a:p>
            <a:pPr indent="0" lvl="0" marL="457200" rtl="0" algn="l">
              <a:lnSpc>
                <a:spcPct val="150000"/>
              </a:lnSpc>
              <a:spcBef>
                <a:spcPts val="0"/>
              </a:spcBef>
              <a:spcAft>
                <a:spcPts val="0"/>
              </a:spcAft>
              <a:buNone/>
            </a:pPr>
            <a:r>
              <a:rPr lang="hr" sz="1800"/>
              <a:t>8. Omnia mea _______ porto. (mihi - me - mecum)</a:t>
            </a:r>
            <a:endParaRPr sz="1800"/>
          </a:p>
          <a:p>
            <a:pPr indent="0" lvl="0" marL="0" rtl="0" algn="l">
              <a:spcBef>
                <a:spcPts val="0"/>
              </a:spcBef>
              <a:spcAft>
                <a:spcPts val="0"/>
              </a:spcAft>
              <a:buClr>
                <a:schemeClr val="dk1"/>
              </a:buClr>
              <a:buSzPts val="1100"/>
              <a:buFont typeface="Arial"/>
              <a:buNone/>
            </a:pPr>
            <a:r>
              <a:t/>
            </a:r>
            <a:endParaRPr sz="1800"/>
          </a:p>
          <a:p>
            <a:pPr indent="0" lvl="0" marL="0" rtl="0" algn="l">
              <a:spcBef>
                <a:spcPts val="1600"/>
              </a:spcBef>
              <a:spcAft>
                <a:spcPts val="0"/>
              </a:spcAft>
              <a:buNone/>
            </a:pPr>
            <a:r>
              <a:t/>
            </a:r>
            <a:endParaRPr sz="1800"/>
          </a:p>
          <a:p>
            <a:pPr indent="0" lvl="0" marL="0" rtl="0" algn="l">
              <a:spcBef>
                <a:spcPts val="1600"/>
              </a:spcBef>
              <a:spcAft>
                <a:spcPts val="1600"/>
              </a:spcAft>
              <a:buNone/>
            </a:pPr>
            <a:r>
              <a:t/>
            </a:r>
            <a:endParaRPr sz="1800"/>
          </a:p>
        </p:txBody>
      </p:sp>
      <p:sp>
        <p:nvSpPr>
          <p:cNvPr id="155" name="Google Shape;155;p29"/>
          <p:cNvSpPr txBox="1"/>
          <p:nvPr>
            <p:ph idx="1" type="body"/>
          </p:nvPr>
        </p:nvSpPr>
        <p:spPr>
          <a:xfrm>
            <a:off x="197925" y="363850"/>
            <a:ext cx="4843800" cy="1624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hr" sz="1800">
                <a:solidFill>
                  <a:srgbClr val="0000FF"/>
                </a:solidFill>
              </a:rPr>
              <a:t>e</a:t>
            </a:r>
            <a:r>
              <a:rPr lang="hr" sz="1800">
                <a:solidFill>
                  <a:srgbClr val="0000FF"/>
                </a:solidFill>
              </a:rPr>
              <a:t>go		tu 	nos				vos</a:t>
            </a:r>
            <a:endParaRPr sz="1800">
              <a:solidFill>
                <a:srgbClr val="0000FF"/>
              </a:solidFill>
            </a:endParaRPr>
          </a:p>
          <a:p>
            <a:pPr indent="0" lvl="0" marL="0" rtl="0" algn="l">
              <a:lnSpc>
                <a:spcPct val="100000"/>
              </a:lnSpc>
              <a:spcBef>
                <a:spcPts val="0"/>
              </a:spcBef>
              <a:spcAft>
                <a:spcPts val="0"/>
              </a:spcAft>
              <a:buNone/>
            </a:pPr>
            <a:r>
              <a:rPr lang="hr" sz="1800"/>
              <a:t>mei		tui	nostri/nostrum	vestri/vestrum</a:t>
            </a:r>
            <a:endParaRPr sz="1800"/>
          </a:p>
          <a:p>
            <a:pPr indent="0" lvl="0" marL="0" rtl="0" algn="l">
              <a:lnSpc>
                <a:spcPct val="100000"/>
              </a:lnSpc>
              <a:spcBef>
                <a:spcPts val="0"/>
              </a:spcBef>
              <a:spcAft>
                <a:spcPts val="0"/>
              </a:spcAft>
              <a:buNone/>
            </a:pPr>
            <a:r>
              <a:rPr lang="hr" sz="1800"/>
              <a:t>mihi 	</a:t>
            </a:r>
            <a:r>
              <a:rPr lang="hr" sz="1800"/>
              <a:t>tibi	nobis			vobis</a:t>
            </a:r>
            <a:endParaRPr sz="1800"/>
          </a:p>
          <a:p>
            <a:pPr indent="0" lvl="0" marL="0" rtl="0" algn="l">
              <a:lnSpc>
                <a:spcPct val="100000"/>
              </a:lnSpc>
              <a:spcBef>
                <a:spcPts val="0"/>
              </a:spcBef>
              <a:spcAft>
                <a:spcPts val="0"/>
              </a:spcAft>
              <a:buNone/>
            </a:pPr>
            <a:r>
              <a:rPr lang="hr" sz="1800"/>
              <a:t>me		</a:t>
            </a:r>
            <a:r>
              <a:rPr lang="hr" sz="1800"/>
              <a:t>te	nos 				vos </a:t>
            </a:r>
            <a:endParaRPr sz="1800"/>
          </a:p>
          <a:p>
            <a:pPr indent="0" lvl="0" marL="0" rtl="0" algn="l">
              <a:lnSpc>
                <a:spcPct val="100000"/>
              </a:lnSpc>
              <a:spcBef>
                <a:spcPts val="0"/>
              </a:spcBef>
              <a:spcAft>
                <a:spcPts val="0"/>
              </a:spcAft>
              <a:buNone/>
            </a:pPr>
            <a:r>
              <a:rPr lang="hr" sz="1800"/>
              <a:t>me*		te*	nobis*			vobis*</a:t>
            </a:r>
            <a:endParaRPr sz="1800"/>
          </a:p>
          <a:p>
            <a:pPr indent="0" lvl="0" marL="0" rtl="0" algn="l">
              <a:lnSpc>
                <a:spcPct val="100000"/>
              </a:lnSpc>
              <a:spcBef>
                <a:spcPts val="0"/>
              </a:spcBef>
              <a:spcAft>
                <a:spcPts val="0"/>
              </a:spcAft>
              <a:buNone/>
            </a:pPr>
            <a:r>
              <a:rPr lang="hr" sz="1800"/>
              <a:t>*mecum. tecum, nobiscum, vobiscum</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t/>
            </a:r>
            <a:endParaRPr sz="1800"/>
          </a:p>
          <a:p>
            <a:pPr indent="0" lvl="0" marL="0" rtl="0" algn="l">
              <a:lnSpc>
                <a:spcPct val="100000"/>
              </a:lnSpc>
              <a:spcBef>
                <a:spcPts val="0"/>
              </a:spcBef>
              <a:spcAft>
                <a:spcPts val="0"/>
              </a:spcAft>
              <a:buNone/>
            </a:pPr>
            <a:r>
              <a:t/>
            </a:r>
            <a:endParaRPr/>
          </a:p>
        </p:txBody>
      </p:sp>
      <p:sp>
        <p:nvSpPr>
          <p:cNvPr id="156" name="Google Shape;156;p29"/>
          <p:cNvSpPr txBox="1"/>
          <p:nvPr/>
        </p:nvSpPr>
        <p:spPr>
          <a:xfrm>
            <a:off x="5805525" y="363850"/>
            <a:ext cx="2846100" cy="13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hr" sz="1800">
                <a:solidFill>
                  <a:srgbClr val="FF9900"/>
                </a:solidFill>
              </a:rPr>
              <a:t>meus, mea, meum</a:t>
            </a:r>
            <a:endParaRPr sz="1800">
              <a:solidFill>
                <a:srgbClr val="FF9900"/>
              </a:solidFill>
            </a:endParaRPr>
          </a:p>
          <a:p>
            <a:pPr indent="0" lvl="0" marL="0" rtl="0" algn="l">
              <a:spcBef>
                <a:spcPts val="0"/>
              </a:spcBef>
              <a:spcAft>
                <a:spcPts val="0"/>
              </a:spcAft>
              <a:buClr>
                <a:schemeClr val="dk1"/>
              </a:buClr>
              <a:buSzPts val="1100"/>
              <a:buFont typeface="Arial"/>
              <a:buNone/>
            </a:pPr>
            <a:r>
              <a:rPr lang="hr" sz="1800">
                <a:solidFill>
                  <a:srgbClr val="FF9900"/>
                </a:solidFill>
              </a:rPr>
              <a:t>tuus, tua, tuum</a:t>
            </a:r>
            <a:endParaRPr sz="1800">
              <a:solidFill>
                <a:srgbClr val="FF9900"/>
              </a:solidFill>
            </a:endParaRPr>
          </a:p>
          <a:p>
            <a:pPr indent="0" lvl="0" marL="0" rtl="0" algn="l">
              <a:spcBef>
                <a:spcPts val="0"/>
              </a:spcBef>
              <a:spcAft>
                <a:spcPts val="0"/>
              </a:spcAft>
              <a:buClr>
                <a:schemeClr val="dk1"/>
              </a:buClr>
              <a:buSzPts val="1100"/>
              <a:buFont typeface="Arial"/>
              <a:buNone/>
            </a:pPr>
            <a:r>
              <a:rPr lang="hr" sz="1800">
                <a:solidFill>
                  <a:srgbClr val="FF9900"/>
                </a:solidFill>
              </a:rPr>
              <a:t>noster, nostra, nostrum</a:t>
            </a:r>
            <a:endParaRPr sz="1800">
              <a:solidFill>
                <a:srgbClr val="FF9900"/>
              </a:solidFill>
            </a:endParaRPr>
          </a:p>
          <a:p>
            <a:pPr indent="0" lvl="0" marL="0" rtl="0" algn="l">
              <a:spcBef>
                <a:spcPts val="0"/>
              </a:spcBef>
              <a:spcAft>
                <a:spcPts val="0"/>
              </a:spcAft>
              <a:buClr>
                <a:schemeClr val="dk1"/>
              </a:buClr>
              <a:buSzPts val="1100"/>
              <a:buFont typeface="Arial"/>
              <a:buNone/>
            </a:pPr>
            <a:r>
              <a:rPr lang="hr" sz="1800">
                <a:solidFill>
                  <a:srgbClr val="FF9900"/>
                </a:solidFill>
              </a:rPr>
              <a:t>vester, vestra, vestrum</a:t>
            </a:r>
            <a:endParaRPr sz="1800">
              <a:solidFill>
                <a:srgbClr val="FF9900"/>
              </a:solidFill>
            </a:endParaRPr>
          </a:p>
        </p:txBody>
      </p:sp>
      <p:sp>
        <p:nvSpPr>
          <p:cNvPr id="157" name="Google Shape;157;p29"/>
          <p:cNvSpPr txBox="1"/>
          <p:nvPr/>
        </p:nvSpPr>
        <p:spPr>
          <a:xfrm>
            <a:off x="437600" y="2663875"/>
            <a:ext cx="2664000" cy="198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9"/>
          <p:cNvSpPr txBox="1"/>
          <p:nvPr/>
        </p:nvSpPr>
        <p:spPr>
          <a:xfrm>
            <a:off x="127625" y="2487300"/>
            <a:ext cx="4299000" cy="26562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chemeClr val="dk2"/>
              </a:buClr>
              <a:buSzPts val="1800"/>
              <a:buAutoNum type="arabicPeriod"/>
            </a:pPr>
            <a:r>
              <a:rPr lang="hr" sz="1800">
                <a:solidFill>
                  <a:schemeClr val="dk2"/>
                </a:solidFill>
              </a:rPr>
              <a:t>____ nobis  multa dona  donatis.	 (vos - vestri - vobis) </a:t>
            </a:r>
            <a:endParaRPr sz="1800">
              <a:solidFill>
                <a:schemeClr val="dk2"/>
              </a:solidFill>
            </a:endParaRPr>
          </a:p>
          <a:p>
            <a:pPr indent="-342900" lvl="0" marL="457200" rtl="0" algn="l">
              <a:lnSpc>
                <a:spcPct val="100000"/>
              </a:lnSpc>
              <a:spcBef>
                <a:spcPts val="0"/>
              </a:spcBef>
              <a:spcAft>
                <a:spcPts val="0"/>
              </a:spcAft>
              <a:buClr>
                <a:schemeClr val="dk2"/>
              </a:buClr>
              <a:buSzPts val="1800"/>
              <a:buAutoNum type="arabicPeriod"/>
            </a:pPr>
            <a:r>
              <a:rPr lang="hr" sz="1800">
                <a:solidFill>
                  <a:schemeClr val="dk2"/>
                </a:solidFill>
              </a:rPr>
              <a:t>Magistra _____ semper laudabat. 	(tu - te - tibi) </a:t>
            </a:r>
            <a:endParaRPr sz="1800">
              <a:solidFill>
                <a:schemeClr val="dk2"/>
              </a:solidFill>
            </a:endParaRPr>
          </a:p>
          <a:p>
            <a:pPr indent="-342900" lvl="0" marL="457200" rtl="0" algn="l">
              <a:lnSpc>
                <a:spcPct val="100000"/>
              </a:lnSpc>
              <a:spcBef>
                <a:spcPts val="0"/>
              </a:spcBef>
              <a:spcAft>
                <a:spcPts val="0"/>
              </a:spcAft>
              <a:buClr>
                <a:schemeClr val="dk2"/>
              </a:buClr>
              <a:buSzPts val="1800"/>
              <a:buAutoNum type="arabicPeriod"/>
            </a:pPr>
            <a:r>
              <a:rPr lang="hr" sz="1800">
                <a:solidFill>
                  <a:schemeClr val="dk2"/>
                </a:solidFill>
              </a:rPr>
              <a:t>____ amicae epistulam mittam. (mea, meo, meae)</a:t>
            </a:r>
            <a:endParaRPr sz="1800">
              <a:solidFill>
                <a:schemeClr val="dk2"/>
              </a:solidFill>
            </a:endParaRPr>
          </a:p>
          <a:p>
            <a:pPr indent="-342900" lvl="0" marL="457200" rtl="0" algn="l">
              <a:lnSpc>
                <a:spcPct val="100000"/>
              </a:lnSpc>
              <a:spcBef>
                <a:spcPts val="0"/>
              </a:spcBef>
              <a:spcAft>
                <a:spcPts val="0"/>
              </a:spcAft>
              <a:buClr>
                <a:schemeClr val="dk2"/>
              </a:buClr>
              <a:buSzPts val="1800"/>
              <a:buAutoNum type="arabicPeriod"/>
            </a:pPr>
            <a:r>
              <a:rPr lang="hr" sz="1800">
                <a:solidFill>
                  <a:schemeClr val="dk2"/>
                </a:solidFill>
              </a:rPr>
              <a:t>Hodie ______, cras </a:t>
            </a:r>
            <a:r>
              <a:rPr b="1" lang="hr" sz="1800">
                <a:solidFill>
                  <a:schemeClr val="dk2"/>
                </a:solidFill>
              </a:rPr>
              <a:t>tibi</a:t>
            </a:r>
            <a:r>
              <a:rPr lang="hr" sz="1800">
                <a:solidFill>
                  <a:schemeClr val="dk2"/>
                </a:solidFill>
              </a:rPr>
              <a:t>. (ego - me - mihi)</a:t>
            </a:r>
            <a:endParaRPr sz="1800">
              <a:solidFill>
                <a:schemeClr val="dk2"/>
              </a:solidFill>
            </a:endParaRPr>
          </a:p>
          <a:p>
            <a:pPr indent="0" lvl="0" marL="457200" rtl="0" algn="l">
              <a:lnSpc>
                <a:spcPct val="150000"/>
              </a:lnSpc>
              <a:spcBef>
                <a:spcPts val="0"/>
              </a:spcBef>
              <a:spcAft>
                <a:spcPts val="0"/>
              </a:spcAft>
              <a:buNone/>
            </a:pPr>
            <a:r>
              <a:t/>
            </a:r>
            <a:endParaRPr sz="1800">
              <a:solidFill>
                <a:schemeClr val="dk2"/>
              </a:solidFill>
            </a:endParaRPr>
          </a:p>
          <a:p>
            <a:pPr indent="0" lvl="0" marL="457200" rtl="0" algn="l">
              <a:lnSpc>
                <a:spcPct val="150000"/>
              </a:lnSpc>
              <a:spcBef>
                <a:spcPts val="0"/>
              </a:spcBef>
              <a:spcAft>
                <a:spcPts val="0"/>
              </a:spcAft>
              <a:buNone/>
            </a:pPr>
            <a:r>
              <a:t/>
            </a:r>
            <a:endParaRPr sz="1800">
              <a:solidFill>
                <a:schemeClr val="dk2"/>
              </a:solidFill>
            </a:endParaRPr>
          </a:p>
          <a:p>
            <a:pPr indent="0" lvl="0" marL="0" rtl="0" algn="l">
              <a:lnSpc>
                <a:spcPct val="100000"/>
              </a:lnSpc>
              <a:spcBef>
                <a:spcPts val="0"/>
              </a:spcBef>
              <a:spcAft>
                <a:spcPts val="0"/>
              </a:spcAft>
              <a:buNone/>
            </a:pPr>
            <a:r>
              <a:t/>
            </a:r>
            <a:endParaRPr sz="18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hr"/>
              <a:t>SLOŽENICE GLAGOLA SUM, ESSE, FUI</a:t>
            </a:r>
            <a:endParaRPr/>
          </a:p>
        </p:txBody>
      </p:sp>
      <p:sp>
        <p:nvSpPr>
          <p:cNvPr id="164" name="Google Shape;164;p30"/>
          <p:cNvSpPr txBox="1"/>
          <p:nvPr>
            <p:ph idx="1" type="body"/>
          </p:nvPr>
        </p:nvSpPr>
        <p:spPr>
          <a:xfrm>
            <a:off x="311700" y="1152475"/>
            <a:ext cx="4538400" cy="1780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hr" sz="1800">
                <a:solidFill>
                  <a:srgbClr val="000000"/>
                </a:solidFill>
              </a:rPr>
              <a:t>ab</a:t>
            </a:r>
            <a:r>
              <a:rPr lang="hr" sz="1800">
                <a:solidFill>
                  <a:srgbClr val="000000"/>
                </a:solidFill>
              </a:rPr>
              <a:t>sum, abesse, afui - biti odsutan</a:t>
            </a:r>
            <a:endParaRPr sz="1800">
              <a:solidFill>
                <a:srgbClr val="000000"/>
              </a:solidFill>
            </a:endParaRPr>
          </a:p>
          <a:p>
            <a:pPr indent="0" lvl="0" marL="0" rtl="0" algn="l">
              <a:lnSpc>
                <a:spcPct val="100000"/>
              </a:lnSpc>
              <a:spcBef>
                <a:spcPts val="0"/>
              </a:spcBef>
              <a:spcAft>
                <a:spcPts val="0"/>
              </a:spcAft>
              <a:buClr>
                <a:schemeClr val="dk1"/>
              </a:buClr>
              <a:buSzPts val="1100"/>
              <a:buFont typeface="Arial"/>
              <a:buNone/>
            </a:pPr>
            <a:r>
              <a:rPr b="1" lang="hr" sz="1800">
                <a:solidFill>
                  <a:srgbClr val="000000"/>
                </a:solidFill>
              </a:rPr>
              <a:t>ad</a:t>
            </a:r>
            <a:r>
              <a:rPr lang="hr" sz="1800">
                <a:solidFill>
                  <a:srgbClr val="000000"/>
                </a:solidFill>
              </a:rPr>
              <a:t>sum, adesse, affui  - biti prisutan</a:t>
            </a:r>
            <a:endParaRPr sz="1800">
              <a:solidFill>
                <a:srgbClr val="000000"/>
              </a:solidFill>
            </a:endParaRPr>
          </a:p>
          <a:p>
            <a:pPr indent="0" lvl="0" marL="0" rtl="0" algn="l">
              <a:lnSpc>
                <a:spcPct val="100000"/>
              </a:lnSpc>
              <a:spcBef>
                <a:spcPts val="0"/>
              </a:spcBef>
              <a:spcAft>
                <a:spcPts val="0"/>
              </a:spcAft>
              <a:buNone/>
            </a:pPr>
            <a:r>
              <a:rPr b="1" lang="hr" sz="1800">
                <a:solidFill>
                  <a:srgbClr val="000000"/>
                </a:solidFill>
              </a:rPr>
              <a:t>pro</a:t>
            </a:r>
            <a:r>
              <a:rPr lang="hr" sz="1800">
                <a:solidFill>
                  <a:srgbClr val="000000"/>
                </a:solidFill>
              </a:rPr>
              <a:t>sum, prodesse, profui - koristiti</a:t>
            </a:r>
            <a:endParaRPr sz="1800">
              <a:solidFill>
                <a:srgbClr val="000000"/>
              </a:solidFill>
            </a:endParaRPr>
          </a:p>
          <a:p>
            <a:pPr indent="457200" lvl="0" marL="914400" rtl="0" algn="l">
              <a:lnSpc>
                <a:spcPct val="100000"/>
              </a:lnSpc>
              <a:spcBef>
                <a:spcPts val="0"/>
              </a:spcBef>
              <a:spcAft>
                <a:spcPts val="0"/>
              </a:spcAft>
              <a:buClr>
                <a:schemeClr val="dk1"/>
              </a:buClr>
              <a:buSzPts val="1100"/>
              <a:buFont typeface="Arial"/>
              <a:buNone/>
            </a:pPr>
            <a:r>
              <a:rPr lang="hr" sz="1800">
                <a:solidFill>
                  <a:srgbClr val="000000"/>
                </a:solidFill>
              </a:rPr>
              <a:t>(prod + V; pro + K)</a:t>
            </a:r>
            <a:endParaRPr sz="1800">
              <a:solidFill>
                <a:srgbClr val="000000"/>
              </a:solidFill>
            </a:endParaRPr>
          </a:p>
          <a:p>
            <a:pPr indent="0" lvl="0" marL="0" rtl="0" algn="l">
              <a:lnSpc>
                <a:spcPct val="100000"/>
              </a:lnSpc>
              <a:spcBef>
                <a:spcPts val="0"/>
              </a:spcBef>
              <a:spcAft>
                <a:spcPts val="0"/>
              </a:spcAft>
              <a:buNone/>
            </a:pPr>
            <a:r>
              <a:rPr b="1" lang="hr" sz="1800">
                <a:solidFill>
                  <a:srgbClr val="000000"/>
                </a:solidFill>
              </a:rPr>
              <a:t>pos</a:t>
            </a:r>
            <a:r>
              <a:rPr lang="hr" sz="1800">
                <a:solidFill>
                  <a:srgbClr val="000000"/>
                </a:solidFill>
              </a:rPr>
              <a:t>sum, posse, potui - moći</a:t>
            </a:r>
            <a:endParaRPr sz="1800">
              <a:solidFill>
                <a:srgbClr val="000000"/>
              </a:solidFill>
            </a:endParaRPr>
          </a:p>
          <a:p>
            <a:pPr indent="457200" lvl="0" marL="914400" rtl="0" algn="l">
              <a:lnSpc>
                <a:spcPct val="100000"/>
              </a:lnSpc>
              <a:spcBef>
                <a:spcPts val="0"/>
              </a:spcBef>
              <a:spcAft>
                <a:spcPts val="0"/>
              </a:spcAft>
              <a:buClr>
                <a:schemeClr val="dk1"/>
              </a:buClr>
              <a:buSzPts val="1100"/>
              <a:buFont typeface="Arial"/>
              <a:buNone/>
            </a:pPr>
            <a:r>
              <a:rPr lang="hr" sz="1800">
                <a:solidFill>
                  <a:srgbClr val="000000"/>
                </a:solidFill>
              </a:rPr>
              <a:t>(pos + s; pot + ostalo)</a:t>
            </a:r>
            <a:endParaRPr sz="1800">
              <a:solidFill>
                <a:srgbClr val="000000"/>
              </a:solidFill>
            </a:endParaRPr>
          </a:p>
          <a:p>
            <a:pPr indent="0" lvl="0" marL="0" rtl="0" algn="l">
              <a:lnSpc>
                <a:spcPct val="100000"/>
              </a:lnSpc>
              <a:spcBef>
                <a:spcPts val="0"/>
              </a:spcBef>
              <a:spcAft>
                <a:spcPts val="0"/>
              </a:spcAft>
              <a:buClr>
                <a:schemeClr val="dk1"/>
              </a:buClr>
              <a:buSzPts val="1100"/>
              <a:buFont typeface="Arial"/>
              <a:buNone/>
            </a:pPr>
            <a:r>
              <a:rPr b="1" lang="hr" sz="1800">
                <a:solidFill>
                  <a:srgbClr val="000000"/>
                </a:solidFill>
              </a:rPr>
              <a:t>de</a:t>
            </a:r>
            <a:r>
              <a:rPr lang="hr" sz="1800">
                <a:solidFill>
                  <a:srgbClr val="000000"/>
                </a:solidFill>
              </a:rPr>
              <a:t>sum, deesse, defui - nedostajati</a:t>
            </a:r>
            <a:endParaRPr sz="1800">
              <a:solidFill>
                <a:srgbClr val="000000"/>
              </a:solidFill>
            </a:endParaRPr>
          </a:p>
          <a:p>
            <a:pPr indent="0" lvl="0" marL="0" rtl="0" algn="l">
              <a:lnSpc>
                <a:spcPct val="100000"/>
              </a:lnSpc>
              <a:spcBef>
                <a:spcPts val="0"/>
              </a:spcBef>
              <a:spcAft>
                <a:spcPts val="0"/>
              </a:spcAft>
              <a:buClr>
                <a:schemeClr val="dk1"/>
              </a:buClr>
              <a:buSzPts val="1100"/>
              <a:buFont typeface="Arial"/>
              <a:buNone/>
            </a:pPr>
            <a:r>
              <a:rPr b="1" lang="hr" sz="1800">
                <a:solidFill>
                  <a:srgbClr val="000000"/>
                </a:solidFill>
              </a:rPr>
              <a:t>prae</a:t>
            </a:r>
            <a:r>
              <a:rPr lang="hr" sz="1800">
                <a:solidFill>
                  <a:srgbClr val="000000"/>
                </a:solidFill>
              </a:rPr>
              <a:t>sum, praeesse, praefui  - biti na čelu</a:t>
            </a:r>
            <a:endParaRPr sz="1800">
              <a:solidFill>
                <a:srgbClr val="000000"/>
              </a:solidFill>
            </a:endParaRPr>
          </a:p>
          <a:p>
            <a:pPr indent="0" lvl="0" marL="0" rtl="0" algn="l">
              <a:lnSpc>
                <a:spcPct val="100000"/>
              </a:lnSpc>
              <a:spcBef>
                <a:spcPts val="0"/>
              </a:spcBef>
              <a:spcAft>
                <a:spcPts val="0"/>
              </a:spcAft>
              <a:buNone/>
            </a:pPr>
            <a:r>
              <a:rPr b="1" lang="hr" sz="1800">
                <a:solidFill>
                  <a:srgbClr val="000000"/>
                </a:solidFill>
              </a:rPr>
              <a:t>inter</a:t>
            </a:r>
            <a:r>
              <a:rPr lang="hr" sz="1800">
                <a:solidFill>
                  <a:srgbClr val="000000"/>
                </a:solidFill>
              </a:rPr>
              <a:t>sum, interesse, interfui - sudjelovati</a:t>
            </a:r>
            <a:endParaRPr sz="1800">
              <a:solidFill>
                <a:srgbClr val="000000"/>
              </a:solidFill>
            </a:endParaRPr>
          </a:p>
          <a:p>
            <a:pPr indent="0" lvl="0" marL="0" rtl="0" algn="l">
              <a:lnSpc>
                <a:spcPct val="100000"/>
              </a:lnSpc>
              <a:spcBef>
                <a:spcPts val="0"/>
              </a:spcBef>
              <a:spcAft>
                <a:spcPts val="0"/>
              </a:spcAft>
              <a:buNone/>
            </a:pPr>
            <a:r>
              <a:t/>
            </a:r>
            <a:endParaRPr>
              <a:solidFill>
                <a:srgbClr val="000000"/>
              </a:solidFill>
            </a:endParaRPr>
          </a:p>
          <a:p>
            <a:pPr indent="0" lvl="0" marL="0" rtl="0" algn="l">
              <a:lnSpc>
                <a:spcPct val="100000"/>
              </a:lnSpc>
              <a:spcBef>
                <a:spcPts val="0"/>
              </a:spcBef>
              <a:spcAft>
                <a:spcPts val="0"/>
              </a:spcAft>
              <a:buNone/>
            </a:pPr>
            <a:r>
              <a:rPr b="1" lang="hr">
                <a:solidFill>
                  <a:srgbClr val="000000"/>
                </a:solidFill>
              </a:rPr>
              <a:t>PONOVITI PREZENT, IMPERFEKT i FUTUR 1. glagola sum, esse!</a:t>
            </a:r>
            <a:endParaRPr b="1">
              <a:solidFill>
                <a:srgbClr val="000000"/>
              </a:solidFill>
            </a:endParaRPr>
          </a:p>
          <a:p>
            <a:pPr indent="0" lvl="0" marL="0" rtl="0" algn="l">
              <a:spcBef>
                <a:spcPts val="0"/>
              </a:spcBef>
              <a:spcAft>
                <a:spcPts val="1600"/>
              </a:spcAft>
              <a:buNone/>
            </a:pPr>
            <a:r>
              <a:t/>
            </a:r>
            <a:endParaRPr/>
          </a:p>
        </p:txBody>
      </p:sp>
      <p:sp>
        <p:nvSpPr>
          <p:cNvPr id="165" name="Google Shape;165;p30"/>
          <p:cNvSpPr txBox="1"/>
          <p:nvPr>
            <p:ph idx="2" type="body"/>
          </p:nvPr>
        </p:nvSpPr>
        <p:spPr>
          <a:xfrm>
            <a:off x="4764350" y="1152475"/>
            <a:ext cx="4068000" cy="2152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hr" sz="1350">
                <a:solidFill>
                  <a:schemeClr val="dk1"/>
                </a:solidFill>
                <a:highlight>
                  <a:schemeClr val="lt1"/>
                </a:highlight>
                <a:latin typeface="Calibri"/>
                <a:ea typeface="Calibri"/>
                <a:cs typeface="Calibri"/>
                <a:sym typeface="Calibri"/>
              </a:rPr>
              <a:t>PREVEDI REČENICE: </a:t>
            </a:r>
            <a:endParaRPr sz="1350">
              <a:solidFill>
                <a:schemeClr val="dk1"/>
              </a:solidFill>
              <a:highlight>
                <a:schemeClr val="lt1"/>
              </a:highlight>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hr" sz="1350">
                <a:solidFill>
                  <a:schemeClr val="dk1"/>
                </a:solidFill>
                <a:highlight>
                  <a:schemeClr val="lt1"/>
                </a:highlight>
                <a:latin typeface="Calibri"/>
                <a:ea typeface="Calibri"/>
                <a:cs typeface="Calibri"/>
                <a:sym typeface="Calibri"/>
              </a:rPr>
              <a:t>1</a:t>
            </a:r>
            <a:r>
              <a:rPr lang="hr" sz="1800">
                <a:solidFill>
                  <a:schemeClr val="dk1"/>
                </a:solidFill>
                <a:highlight>
                  <a:schemeClr val="lt1"/>
                </a:highlight>
                <a:latin typeface="Calibri"/>
                <a:ea typeface="Calibri"/>
                <a:cs typeface="Calibri"/>
                <a:sym typeface="Calibri"/>
              </a:rPr>
              <a:t>. Ulixes ab Ithaca viginti annos abest.</a:t>
            </a:r>
            <a:endParaRPr sz="1800">
              <a:solidFill>
                <a:schemeClr val="dk1"/>
              </a:solidFill>
              <a:highlight>
                <a:schemeClr val="lt1"/>
              </a:highlight>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hr" sz="1800">
                <a:solidFill>
                  <a:schemeClr val="dk1"/>
                </a:solidFill>
                <a:highlight>
                  <a:schemeClr val="lt1"/>
                </a:highlight>
                <a:latin typeface="Calibri"/>
                <a:ea typeface="Calibri"/>
                <a:cs typeface="Calibri"/>
                <a:sym typeface="Calibri"/>
              </a:rPr>
              <a:t>2. Duo consules rei publicae Romanae praeerant.</a:t>
            </a:r>
            <a:endParaRPr sz="1800">
              <a:solidFill>
                <a:schemeClr val="dk1"/>
              </a:solidFill>
              <a:highlight>
                <a:schemeClr val="lt1"/>
              </a:highlight>
              <a:latin typeface="Calibri"/>
              <a:ea typeface="Calibri"/>
              <a:cs typeface="Calibri"/>
              <a:sym typeface="Calibri"/>
            </a:endParaRPr>
          </a:p>
          <a:p>
            <a:pPr indent="0" lvl="0" marL="0" rtl="0" algn="l">
              <a:lnSpc>
                <a:spcPct val="100000"/>
              </a:lnSpc>
              <a:spcBef>
                <a:spcPts val="0"/>
              </a:spcBef>
              <a:spcAft>
                <a:spcPts val="0"/>
              </a:spcAft>
              <a:buNone/>
            </a:pPr>
            <a:r>
              <a:rPr lang="hr" sz="1800">
                <a:solidFill>
                  <a:schemeClr val="dk1"/>
                </a:solidFill>
                <a:highlight>
                  <a:schemeClr val="lt1"/>
                </a:highlight>
                <a:latin typeface="Calibri"/>
                <a:ea typeface="Calibri"/>
                <a:cs typeface="Calibri"/>
                <a:sym typeface="Calibri"/>
              </a:rPr>
              <a:t>3. Praecepta sine exemplis non proderunt.</a:t>
            </a:r>
            <a:endParaRPr sz="1800">
              <a:solidFill>
                <a:schemeClr val="dk1"/>
              </a:solidFill>
              <a:highlight>
                <a:schemeClr val="lt1"/>
              </a:highlight>
              <a:latin typeface="Calibri"/>
              <a:ea typeface="Calibri"/>
              <a:cs typeface="Calibri"/>
              <a:sym typeface="Calibri"/>
            </a:endParaRPr>
          </a:p>
          <a:p>
            <a:pPr indent="0" lvl="0" marL="0" rtl="0" algn="l">
              <a:lnSpc>
                <a:spcPct val="100000"/>
              </a:lnSpc>
              <a:spcBef>
                <a:spcPts val="0"/>
              </a:spcBef>
              <a:spcAft>
                <a:spcPts val="0"/>
              </a:spcAft>
              <a:buNone/>
            </a:pPr>
            <a:r>
              <a:rPr lang="hr" sz="1800">
                <a:solidFill>
                  <a:schemeClr val="dk1"/>
                </a:solidFill>
                <a:highlight>
                  <a:schemeClr val="lt1"/>
                </a:highlight>
                <a:latin typeface="Calibri"/>
                <a:ea typeface="Calibri"/>
                <a:cs typeface="Calibri"/>
                <a:sym typeface="Calibri"/>
              </a:rPr>
              <a:t>4. Non omnia possumus omnes.</a:t>
            </a:r>
            <a:endParaRPr sz="1800">
              <a:solidFill>
                <a:schemeClr val="dk1"/>
              </a:solidFill>
              <a:highlight>
                <a:schemeClr val="lt1"/>
              </a:highlight>
              <a:latin typeface="Calibri"/>
              <a:ea typeface="Calibri"/>
              <a:cs typeface="Calibri"/>
              <a:sym typeface="Calibri"/>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graphicFrame>
        <p:nvGraphicFramePr>
          <p:cNvPr id="170" name="Google Shape;170;p31"/>
          <p:cNvGraphicFramePr/>
          <p:nvPr/>
        </p:nvGraphicFramePr>
        <p:xfrm>
          <a:off x="952500" y="1238250"/>
          <a:ext cx="3000000" cy="3000000"/>
        </p:xfrm>
        <a:graphic>
          <a:graphicData uri="http://schemas.openxmlformats.org/drawingml/2006/table">
            <a:tbl>
              <a:tblPr>
                <a:noFill/>
                <a:tableStyleId>{9F4AE168-C23B-4D76-86C3-6E6C4606EE35}</a:tableStyleId>
              </a:tblPr>
              <a:tblGrid>
                <a:gridCol w="2413000"/>
                <a:gridCol w="2413000"/>
                <a:gridCol w="2413000"/>
              </a:tblGrid>
              <a:tr h="381000">
                <a:tc>
                  <a:txBody>
                    <a:bodyPr>
                      <a:noAutofit/>
                    </a:bodyPr>
                    <a:lstStyle/>
                    <a:p>
                      <a:pPr indent="0" lvl="0" marL="0" rtl="0" algn="l">
                        <a:spcBef>
                          <a:spcPts val="0"/>
                        </a:spcBef>
                        <a:spcAft>
                          <a:spcPts val="0"/>
                        </a:spcAft>
                        <a:buNone/>
                      </a:pPr>
                      <a:r>
                        <a:rPr b="1" lang="hr"/>
                        <a:t>PREZENT</a:t>
                      </a:r>
                      <a:endParaRPr b="1"/>
                    </a:p>
                  </a:txBody>
                  <a:tcPr marT="91425" marB="91425" marR="91425" marL="91425"/>
                </a:tc>
                <a:tc>
                  <a:txBody>
                    <a:bodyPr>
                      <a:noAutofit/>
                    </a:bodyPr>
                    <a:lstStyle/>
                    <a:p>
                      <a:pPr indent="0" lvl="0" marL="0" rtl="0" algn="l">
                        <a:spcBef>
                          <a:spcPts val="0"/>
                        </a:spcBef>
                        <a:spcAft>
                          <a:spcPts val="0"/>
                        </a:spcAft>
                        <a:buNone/>
                      </a:pPr>
                      <a:r>
                        <a:rPr b="1" lang="hr"/>
                        <a:t>IMPERFEKT</a:t>
                      </a:r>
                      <a:endParaRPr b="1"/>
                    </a:p>
                  </a:txBody>
                  <a:tcPr marT="91425" marB="91425" marR="91425" marL="91425"/>
                </a:tc>
                <a:tc>
                  <a:txBody>
                    <a:bodyPr>
                      <a:noAutofit/>
                    </a:bodyPr>
                    <a:lstStyle/>
                    <a:p>
                      <a:pPr indent="0" lvl="0" marL="0" rtl="0" algn="l">
                        <a:spcBef>
                          <a:spcPts val="0"/>
                        </a:spcBef>
                        <a:spcAft>
                          <a:spcPts val="0"/>
                        </a:spcAft>
                        <a:buNone/>
                      </a:pPr>
                      <a:r>
                        <a:rPr b="1" lang="hr"/>
                        <a:t>FUTUR 1.</a:t>
                      </a:r>
                      <a:endParaRPr b="1"/>
                    </a:p>
                  </a:txBody>
                  <a:tcPr marT="91425" marB="91425" marR="91425" marL="91425"/>
                </a:tc>
              </a:tr>
              <a:tr h="381000">
                <a:tc>
                  <a:txBody>
                    <a:bodyPr>
                      <a:noAutofit/>
                    </a:bodyPr>
                    <a:lstStyle/>
                    <a:p>
                      <a:pPr indent="0" lvl="0" marL="0" rtl="0" algn="l">
                        <a:spcBef>
                          <a:spcPts val="0"/>
                        </a:spcBef>
                        <a:spcAft>
                          <a:spcPts val="0"/>
                        </a:spcAft>
                        <a:buNone/>
                      </a:pPr>
                      <a:r>
                        <a:rPr lang="hr"/>
                        <a:t>SUM</a:t>
                      </a:r>
                      <a:endParaRPr/>
                    </a:p>
                  </a:txBody>
                  <a:tcPr marT="91425" marB="91425" marR="91425" marL="91425"/>
                </a:tc>
                <a:tc>
                  <a:txBody>
                    <a:bodyPr>
                      <a:noAutofit/>
                    </a:bodyPr>
                    <a:lstStyle/>
                    <a:p>
                      <a:pPr indent="0" lvl="0" marL="0" rtl="0" algn="l">
                        <a:spcBef>
                          <a:spcPts val="0"/>
                        </a:spcBef>
                        <a:spcAft>
                          <a:spcPts val="0"/>
                        </a:spcAft>
                        <a:buNone/>
                      </a:pPr>
                      <a:r>
                        <a:rPr lang="hr"/>
                        <a:t>ERAM </a:t>
                      </a:r>
                      <a:endParaRPr/>
                    </a:p>
                  </a:txBody>
                  <a:tcPr marT="91425" marB="91425" marR="91425" marL="91425"/>
                </a:tc>
                <a:tc>
                  <a:txBody>
                    <a:bodyPr>
                      <a:noAutofit/>
                    </a:bodyPr>
                    <a:lstStyle/>
                    <a:p>
                      <a:pPr indent="0" lvl="0" marL="0" rtl="0" algn="l">
                        <a:spcBef>
                          <a:spcPts val="0"/>
                        </a:spcBef>
                        <a:spcAft>
                          <a:spcPts val="0"/>
                        </a:spcAft>
                        <a:buNone/>
                      </a:pPr>
                      <a:r>
                        <a:rPr lang="hr"/>
                        <a:t>ERO </a:t>
                      </a:r>
                      <a:endParaRPr/>
                    </a:p>
                  </a:txBody>
                  <a:tcPr marT="91425" marB="91425" marR="91425" marL="91425"/>
                </a:tc>
              </a:tr>
              <a:tr h="381000">
                <a:tc>
                  <a:txBody>
                    <a:bodyPr>
                      <a:noAutofit/>
                    </a:bodyPr>
                    <a:lstStyle/>
                    <a:p>
                      <a:pPr indent="0" lvl="0" marL="0" rtl="0" algn="l">
                        <a:spcBef>
                          <a:spcPts val="0"/>
                        </a:spcBef>
                        <a:spcAft>
                          <a:spcPts val="0"/>
                        </a:spcAft>
                        <a:buNone/>
                      </a:pPr>
                      <a:r>
                        <a:rPr lang="hr"/>
                        <a:t>ES</a:t>
                      </a:r>
                      <a:endParaRPr/>
                    </a:p>
                  </a:txBody>
                  <a:tcPr marT="91425" marB="91425" marR="91425" marL="91425"/>
                </a:tc>
                <a:tc>
                  <a:txBody>
                    <a:bodyPr>
                      <a:noAutofit/>
                    </a:bodyPr>
                    <a:lstStyle/>
                    <a:p>
                      <a:pPr indent="0" lvl="0" marL="0" rtl="0" algn="l">
                        <a:spcBef>
                          <a:spcPts val="0"/>
                        </a:spcBef>
                        <a:spcAft>
                          <a:spcPts val="0"/>
                        </a:spcAft>
                        <a:buNone/>
                      </a:pPr>
                      <a:r>
                        <a:rPr lang="hr"/>
                        <a:t>ERAS</a:t>
                      </a:r>
                      <a:endParaRPr/>
                    </a:p>
                  </a:txBody>
                  <a:tcPr marT="91425" marB="91425" marR="91425" marL="91425"/>
                </a:tc>
                <a:tc>
                  <a:txBody>
                    <a:bodyPr>
                      <a:noAutofit/>
                    </a:bodyPr>
                    <a:lstStyle/>
                    <a:p>
                      <a:pPr indent="0" lvl="0" marL="0" rtl="0" algn="l">
                        <a:spcBef>
                          <a:spcPts val="0"/>
                        </a:spcBef>
                        <a:spcAft>
                          <a:spcPts val="0"/>
                        </a:spcAft>
                        <a:buNone/>
                      </a:pPr>
                      <a:r>
                        <a:rPr lang="hr"/>
                        <a:t>ERIS</a:t>
                      </a:r>
                      <a:endParaRPr/>
                    </a:p>
                  </a:txBody>
                  <a:tcPr marT="91425" marB="91425" marR="91425" marL="91425"/>
                </a:tc>
              </a:tr>
              <a:tr h="381000">
                <a:tc>
                  <a:txBody>
                    <a:bodyPr>
                      <a:noAutofit/>
                    </a:bodyPr>
                    <a:lstStyle/>
                    <a:p>
                      <a:pPr indent="0" lvl="0" marL="0" rtl="0" algn="l">
                        <a:spcBef>
                          <a:spcPts val="0"/>
                        </a:spcBef>
                        <a:spcAft>
                          <a:spcPts val="0"/>
                        </a:spcAft>
                        <a:buNone/>
                      </a:pPr>
                      <a:r>
                        <a:rPr lang="hr"/>
                        <a:t>EST</a:t>
                      </a:r>
                      <a:endParaRPr/>
                    </a:p>
                  </a:txBody>
                  <a:tcPr marT="91425" marB="91425" marR="91425" marL="91425"/>
                </a:tc>
                <a:tc>
                  <a:txBody>
                    <a:bodyPr>
                      <a:noAutofit/>
                    </a:bodyPr>
                    <a:lstStyle/>
                    <a:p>
                      <a:pPr indent="0" lvl="0" marL="0" rtl="0" algn="l">
                        <a:spcBef>
                          <a:spcPts val="0"/>
                        </a:spcBef>
                        <a:spcAft>
                          <a:spcPts val="0"/>
                        </a:spcAft>
                        <a:buNone/>
                      </a:pPr>
                      <a:r>
                        <a:rPr lang="hr"/>
                        <a:t>ERAT</a:t>
                      </a:r>
                      <a:endParaRPr/>
                    </a:p>
                  </a:txBody>
                  <a:tcPr marT="91425" marB="91425" marR="91425" marL="91425"/>
                </a:tc>
                <a:tc>
                  <a:txBody>
                    <a:bodyPr>
                      <a:noAutofit/>
                    </a:bodyPr>
                    <a:lstStyle/>
                    <a:p>
                      <a:pPr indent="0" lvl="0" marL="0" rtl="0" algn="l">
                        <a:spcBef>
                          <a:spcPts val="0"/>
                        </a:spcBef>
                        <a:spcAft>
                          <a:spcPts val="0"/>
                        </a:spcAft>
                        <a:buNone/>
                      </a:pPr>
                      <a:r>
                        <a:rPr lang="hr"/>
                        <a:t>ERIT</a:t>
                      </a:r>
                      <a:endParaRPr/>
                    </a:p>
                  </a:txBody>
                  <a:tcPr marT="91425" marB="91425" marR="91425" marL="91425"/>
                </a:tc>
              </a:tr>
              <a:tr h="381000">
                <a:tc>
                  <a:txBody>
                    <a:bodyPr>
                      <a:noAutofit/>
                    </a:bodyPr>
                    <a:lstStyle/>
                    <a:p>
                      <a:pPr indent="0" lvl="0" marL="0" rtl="0" algn="l">
                        <a:spcBef>
                          <a:spcPts val="0"/>
                        </a:spcBef>
                        <a:spcAft>
                          <a:spcPts val="0"/>
                        </a:spcAft>
                        <a:buNone/>
                      </a:pPr>
                      <a:r>
                        <a:rPr lang="hr"/>
                        <a:t>SUMUS</a:t>
                      </a:r>
                      <a:endParaRPr/>
                    </a:p>
                  </a:txBody>
                  <a:tcPr marT="91425" marB="91425" marR="91425" marL="91425"/>
                </a:tc>
                <a:tc>
                  <a:txBody>
                    <a:bodyPr>
                      <a:noAutofit/>
                    </a:bodyPr>
                    <a:lstStyle/>
                    <a:p>
                      <a:pPr indent="0" lvl="0" marL="0" rtl="0" algn="l">
                        <a:spcBef>
                          <a:spcPts val="0"/>
                        </a:spcBef>
                        <a:spcAft>
                          <a:spcPts val="0"/>
                        </a:spcAft>
                        <a:buNone/>
                      </a:pPr>
                      <a:r>
                        <a:rPr lang="hr"/>
                        <a:t>ERAMUS</a:t>
                      </a:r>
                      <a:endParaRPr/>
                    </a:p>
                  </a:txBody>
                  <a:tcPr marT="91425" marB="91425" marR="91425" marL="91425"/>
                </a:tc>
                <a:tc>
                  <a:txBody>
                    <a:bodyPr>
                      <a:noAutofit/>
                    </a:bodyPr>
                    <a:lstStyle/>
                    <a:p>
                      <a:pPr indent="0" lvl="0" marL="0" rtl="0" algn="l">
                        <a:spcBef>
                          <a:spcPts val="0"/>
                        </a:spcBef>
                        <a:spcAft>
                          <a:spcPts val="0"/>
                        </a:spcAft>
                        <a:buNone/>
                      </a:pPr>
                      <a:r>
                        <a:rPr lang="hr"/>
                        <a:t>ERIMUS</a:t>
                      </a:r>
                      <a:endParaRPr/>
                    </a:p>
                  </a:txBody>
                  <a:tcPr marT="91425" marB="91425" marR="91425" marL="91425"/>
                </a:tc>
              </a:tr>
              <a:tr h="381000">
                <a:tc>
                  <a:txBody>
                    <a:bodyPr>
                      <a:noAutofit/>
                    </a:bodyPr>
                    <a:lstStyle/>
                    <a:p>
                      <a:pPr indent="0" lvl="0" marL="0" rtl="0" algn="l">
                        <a:spcBef>
                          <a:spcPts val="0"/>
                        </a:spcBef>
                        <a:spcAft>
                          <a:spcPts val="0"/>
                        </a:spcAft>
                        <a:buNone/>
                      </a:pPr>
                      <a:r>
                        <a:rPr lang="hr"/>
                        <a:t>ESTIS</a:t>
                      </a:r>
                      <a:endParaRPr/>
                    </a:p>
                  </a:txBody>
                  <a:tcPr marT="91425" marB="91425" marR="91425" marL="91425"/>
                </a:tc>
                <a:tc>
                  <a:txBody>
                    <a:bodyPr>
                      <a:noAutofit/>
                    </a:bodyPr>
                    <a:lstStyle/>
                    <a:p>
                      <a:pPr indent="0" lvl="0" marL="0" rtl="0" algn="l">
                        <a:spcBef>
                          <a:spcPts val="0"/>
                        </a:spcBef>
                        <a:spcAft>
                          <a:spcPts val="0"/>
                        </a:spcAft>
                        <a:buNone/>
                      </a:pPr>
                      <a:r>
                        <a:rPr lang="hr"/>
                        <a:t>ERATIS</a:t>
                      </a:r>
                      <a:endParaRPr/>
                    </a:p>
                  </a:txBody>
                  <a:tcPr marT="91425" marB="91425" marR="91425" marL="91425"/>
                </a:tc>
                <a:tc>
                  <a:txBody>
                    <a:bodyPr>
                      <a:noAutofit/>
                    </a:bodyPr>
                    <a:lstStyle/>
                    <a:p>
                      <a:pPr indent="0" lvl="0" marL="0" rtl="0" algn="l">
                        <a:spcBef>
                          <a:spcPts val="0"/>
                        </a:spcBef>
                        <a:spcAft>
                          <a:spcPts val="0"/>
                        </a:spcAft>
                        <a:buNone/>
                      </a:pPr>
                      <a:r>
                        <a:rPr lang="hr"/>
                        <a:t>ERITIS</a:t>
                      </a:r>
                      <a:endParaRPr/>
                    </a:p>
                  </a:txBody>
                  <a:tcPr marT="91425" marB="91425" marR="91425" marL="91425"/>
                </a:tc>
              </a:tr>
              <a:tr h="381000">
                <a:tc>
                  <a:txBody>
                    <a:bodyPr>
                      <a:noAutofit/>
                    </a:bodyPr>
                    <a:lstStyle/>
                    <a:p>
                      <a:pPr indent="0" lvl="0" marL="0" rtl="0" algn="l">
                        <a:spcBef>
                          <a:spcPts val="0"/>
                        </a:spcBef>
                        <a:spcAft>
                          <a:spcPts val="0"/>
                        </a:spcAft>
                        <a:buNone/>
                      </a:pPr>
                      <a:r>
                        <a:rPr lang="hr"/>
                        <a:t>SUNT</a:t>
                      </a:r>
                      <a:endParaRPr/>
                    </a:p>
                  </a:txBody>
                  <a:tcPr marT="91425" marB="91425" marR="91425" marL="91425"/>
                </a:tc>
                <a:tc>
                  <a:txBody>
                    <a:bodyPr>
                      <a:noAutofit/>
                    </a:bodyPr>
                    <a:lstStyle/>
                    <a:p>
                      <a:pPr indent="0" lvl="0" marL="0" rtl="0" algn="l">
                        <a:spcBef>
                          <a:spcPts val="0"/>
                        </a:spcBef>
                        <a:spcAft>
                          <a:spcPts val="0"/>
                        </a:spcAft>
                        <a:buNone/>
                      </a:pPr>
                      <a:r>
                        <a:rPr lang="hr"/>
                        <a:t>ERANT</a:t>
                      </a:r>
                      <a:endParaRPr/>
                    </a:p>
                  </a:txBody>
                  <a:tcPr marT="91425" marB="91425" marR="91425" marL="91425"/>
                </a:tc>
                <a:tc>
                  <a:txBody>
                    <a:bodyPr>
                      <a:noAutofit/>
                    </a:bodyPr>
                    <a:lstStyle/>
                    <a:p>
                      <a:pPr indent="0" lvl="0" marL="0" rtl="0" algn="l">
                        <a:spcBef>
                          <a:spcPts val="0"/>
                        </a:spcBef>
                        <a:spcAft>
                          <a:spcPts val="0"/>
                        </a:spcAft>
                        <a:buNone/>
                      </a:pPr>
                      <a:r>
                        <a:rPr lang="hr"/>
                        <a:t>ERUNT</a:t>
                      </a:r>
                      <a:endParaRPr/>
                    </a:p>
                  </a:txBody>
                  <a:tcPr marT="91425" marB="91425" marR="91425" marL="91425"/>
                </a:tc>
              </a:tr>
            </a:tbl>
          </a:graphicData>
        </a:graphic>
      </p:graphicFrame>
      <p:sp>
        <p:nvSpPr>
          <p:cNvPr id="171" name="Google Shape;171;p31"/>
          <p:cNvSpPr txBox="1"/>
          <p:nvPr/>
        </p:nvSpPr>
        <p:spPr>
          <a:xfrm>
            <a:off x="872750" y="436375"/>
            <a:ext cx="6803100" cy="55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hr"/>
              <a:t>SUM, ESSE, FUI - BITI</a:t>
            </a:r>
            <a:endParaRPr/>
          </a:p>
          <a:p>
            <a:pPr indent="0" lvl="0" marL="0" rtl="0" algn="l">
              <a:spcBef>
                <a:spcPts val="0"/>
              </a:spcBef>
              <a:spcAft>
                <a:spcPts val="0"/>
              </a:spcAft>
              <a:buNone/>
            </a:pPr>
            <a:r>
              <a:rPr lang="hr"/>
              <a:t>(esse = biti)</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2"/>
          <p:cNvSpPr txBox="1"/>
          <p:nvPr>
            <p:ph idx="1" type="body"/>
          </p:nvPr>
        </p:nvSpPr>
        <p:spPr>
          <a:xfrm>
            <a:off x="497700" y="861050"/>
            <a:ext cx="3751500" cy="41799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SzPts val="2400"/>
              <a:buAutoNum type="arabicPeriod"/>
            </a:pPr>
            <a:r>
              <a:rPr lang="hr" sz="2400"/>
              <a:t>Etiam tu, mi fili! </a:t>
            </a:r>
            <a:endParaRPr sz="2400"/>
          </a:p>
          <a:p>
            <a:pPr indent="-381000" lvl="0" marL="457200" rtl="0" algn="l">
              <a:lnSpc>
                <a:spcPct val="100000"/>
              </a:lnSpc>
              <a:spcBef>
                <a:spcPts val="0"/>
              </a:spcBef>
              <a:spcAft>
                <a:spcPts val="0"/>
              </a:spcAft>
              <a:buSzPts val="2400"/>
              <a:buAutoNum type="arabicPeriod"/>
            </a:pPr>
            <a:r>
              <a:rPr lang="hr" sz="2400"/>
              <a:t>Hodie mihi, cras tibi. </a:t>
            </a:r>
            <a:endParaRPr sz="2400"/>
          </a:p>
          <a:p>
            <a:pPr indent="-381000" lvl="0" marL="457200" rtl="0" algn="l">
              <a:lnSpc>
                <a:spcPct val="100000"/>
              </a:lnSpc>
              <a:spcBef>
                <a:spcPts val="0"/>
              </a:spcBef>
              <a:spcAft>
                <a:spcPts val="0"/>
              </a:spcAft>
              <a:buSzPts val="2400"/>
              <a:buAutoNum type="arabicPeriod"/>
            </a:pPr>
            <a:r>
              <a:rPr lang="hr" sz="2400"/>
              <a:t>Inter nos.  </a:t>
            </a:r>
            <a:endParaRPr sz="2400"/>
          </a:p>
          <a:p>
            <a:pPr indent="-381000" lvl="0" marL="457200" rtl="0" algn="l">
              <a:lnSpc>
                <a:spcPct val="100000"/>
              </a:lnSpc>
              <a:spcBef>
                <a:spcPts val="0"/>
              </a:spcBef>
              <a:spcAft>
                <a:spcPts val="0"/>
              </a:spcAft>
              <a:buSzPts val="2400"/>
              <a:buAutoNum type="arabicPeriod"/>
            </a:pPr>
            <a:r>
              <a:rPr lang="hr" sz="2400"/>
              <a:t>Lege artis.</a:t>
            </a:r>
            <a:endParaRPr sz="2400"/>
          </a:p>
          <a:p>
            <a:pPr indent="-381000" lvl="0" marL="457200" rtl="0" algn="l">
              <a:lnSpc>
                <a:spcPct val="100000"/>
              </a:lnSpc>
              <a:spcBef>
                <a:spcPts val="0"/>
              </a:spcBef>
              <a:spcAft>
                <a:spcPts val="0"/>
              </a:spcAft>
              <a:buSzPts val="2400"/>
              <a:buAutoNum type="arabicPeriod"/>
            </a:pPr>
            <a:r>
              <a:rPr lang="hr" sz="2400"/>
              <a:t>Modus vivendi. </a:t>
            </a:r>
            <a:endParaRPr sz="2400"/>
          </a:p>
          <a:p>
            <a:pPr indent="-381000" lvl="0" marL="457200" rtl="0" algn="l">
              <a:lnSpc>
                <a:spcPct val="100000"/>
              </a:lnSpc>
              <a:spcBef>
                <a:spcPts val="0"/>
              </a:spcBef>
              <a:spcAft>
                <a:spcPts val="0"/>
              </a:spcAft>
              <a:buSzPts val="2400"/>
              <a:buAutoNum type="arabicPeriod"/>
            </a:pPr>
            <a:r>
              <a:rPr lang="hr" sz="2400"/>
              <a:t>Mutatis mutandis. </a:t>
            </a:r>
            <a:endParaRPr sz="2400"/>
          </a:p>
          <a:p>
            <a:pPr indent="-381000" lvl="0" marL="457200" rtl="0" algn="l">
              <a:lnSpc>
                <a:spcPct val="100000"/>
              </a:lnSpc>
              <a:spcBef>
                <a:spcPts val="0"/>
              </a:spcBef>
              <a:spcAft>
                <a:spcPts val="0"/>
              </a:spcAft>
              <a:buSzPts val="2400"/>
              <a:buAutoNum type="arabicPeriod"/>
            </a:pPr>
            <a:r>
              <a:rPr lang="hr" sz="2400"/>
              <a:t>Nosce te ipsum.  </a:t>
            </a:r>
            <a:endParaRPr sz="2400"/>
          </a:p>
          <a:p>
            <a:pPr indent="-381000" lvl="0" marL="457200" rtl="0" algn="l">
              <a:lnSpc>
                <a:spcPct val="100000"/>
              </a:lnSpc>
              <a:spcBef>
                <a:spcPts val="0"/>
              </a:spcBef>
              <a:spcAft>
                <a:spcPts val="0"/>
              </a:spcAft>
              <a:buSzPts val="2400"/>
              <a:buAutoNum type="arabicPeriod"/>
            </a:pPr>
            <a:r>
              <a:rPr lang="hr" sz="2400"/>
              <a:t>Pro domo sua. </a:t>
            </a:r>
            <a:endParaRPr sz="2400"/>
          </a:p>
          <a:p>
            <a:pPr indent="0" lvl="0" marL="457200" rtl="0" algn="l">
              <a:lnSpc>
                <a:spcPct val="100000"/>
              </a:lnSpc>
              <a:spcBef>
                <a:spcPts val="1600"/>
              </a:spcBef>
              <a:spcAft>
                <a:spcPts val="0"/>
              </a:spcAft>
              <a:buNone/>
            </a:pPr>
            <a:r>
              <a:t/>
            </a:r>
            <a:endParaRPr sz="2400"/>
          </a:p>
        </p:txBody>
      </p:sp>
      <p:sp>
        <p:nvSpPr>
          <p:cNvPr id="177" name="Google Shape;177;p32"/>
          <p:cNvSpPr txBox="1"/>
          <p:nvPr/>
        </p:nvSpPr>
        <p:spPr>
          <a:xfrm>
            <a:off x="4349450" y="336225"/>
            <a:ext cx="4098900" cy="422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32"/>
          <p:cNvSpPr txBox="1"/>
          <p:nvPr/>
        </p:nvSpPr>
        <p:spPr>
          <a:xfrm>
            <a:off x="4349450" y="808375"/>
            <a:ext cx="3770100" cy="409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hr" sz="2400">
                <a:solidFill>
                  <a:schemeClr val="dk2"/>
                </a:solidFill>
              </a:rPr>
              <a:t>9. </a:t>
            </a:r>
            <a:r>
              <a:rPr lang="hr" sz="2400">
                <a:solidFill>
                  <a:schemeClr val="dk2"/>
                </a:solidFill>
              </a:rPr>
              <a:t>Ubi tu Gaius, ego Gaia. </a:t>
            </a:r>
            <a:endParaRPr sz="2400">
              <a:solidFill>
                <a:schemeClr val="dk2"/>
              </a:solidFill>
            </a:endParaRPr>
          </a:p>
          <a:p>
            <a:pPr indent="0" lvl="0" marL="0" rtl="0" algn="l">
              <a:spcBef>
                <a:spcPts val="0"/>
              </a:spcBef>
              <a:spcAft>
                <a:spcPts val="0"/>
              </a:spcAft>
              <a:buNone/>
            </a:pPr>
            <a:r>
              <a:rPr lang="hr" sz="2400">
                <a:solidFill>
                  <a:schemeClr val="dk2"/>
                </a:solidFill>
              </a:rPr>
              <a:t>10. Alter ego</a:t>
            </a:r>
            <a:endParaRPr sz="2400">
              <a:solidFill>
                <a:schemeClr val="dk2"/>
              </a:solidFill>
            </a:endParaRPr>
          </a:p>
          <a:p>
            <a:pPr indent="0" lvl="0" marL="0" rtl="0" algn="l">
              <a:spcBef>
                <a:spcPts val="0"/>
              </a:spcBef>
              <a:spcAft>
                <a:spcPts val="0"/>
              </a:spcAft>
              <a:buNone/>
            </a:pPr>
            <a:r>
              <a:rPr lang="hr" sz="2400">
                <a:solidFill>
                  <a:schemeClr val="dk2"/>
                </a:solidFill>
              </a:rPr>
              <a:t>11. Pax tecum! Pax vobiscum!</a:t>
            </a:r>
            <a:endParaRPr sz="2400">
              <a:solidFill>
                <a:schemeClr val="dk2"/>
              </a:solidFill>
            </a:endParaRPr>
          </a:p>
          <a:p>
            <a:pPr indent="0" lvl="0" marL="0" rtl="0" algn="l">
              <a:spcBef>
                <a:spcPts val="0"/>
              </a:spcBef>
              <a:spcAft>
                <a:spcPts val="0"/>
              </a:spcAft>
              <a:buNone/>
            </a:pPr>
            <a:r>
              <a:rPr lang="hr" sz="2400">
                <a:solidFill>
                  <a:schemeClr val="dk2"/>
                </a:solidFill>
              </a:rPr>
              <a:t>12. Vade mecum!</a:t>
            </a:r>
            <a:endParaRPr sz="2400">
              <a:solidFill>
                <a:schemeClr val="dk2"/>
              </a:solidFill>
            </a:endParaRPr>
          </a:p>
          <a:p>
            <a:pPr indent="0" lvl="0" marL="0" rtl="0" algn="l">
              <a:spcBef>
                <a:spcPts val="0"/>
              </a:spcBef>
              <a:spcAft>
                <a:spcPts val="0"/>
              </a:spcAft>
              <a:buNone/>
            </a:pPr>
            <a:r>
              <a:rPr lang="hr" sz="2400">
                <a:solidFill>
                  <a:schemeClr val="dk2"/>
                </a:solidFill>
              </a:rPr>
              <a:t>13. Mea culpa!</a:t>
            </a:r>
            <a:endParaRPr sz="2400">
              <a:solidFill>
                <a:schemeClr val="dk2"/>
              </a:solidFill>
            </a:endParaRPr>
          </a:p>
          <a:p>
            <a:pPr indent="0" lvl="0" marL="0" rtl="0" algn="l">
              <a:spcBef>
                <a:spcPts val="0"/>
              </a:spcBef>
              <a:spcAft>
                <a:spcPts val="0"/>
              </a:spcAft>
              <a:buNone/>
            </a:pPr>
            <a:r>
              <a:rPr lang="hr" sz="2400">
                <a:solidFill>
                  <a:schemeClr val="dk2"/>
                </a:solidFill>
              </a:rPr>
              <a:t>14. Omnia mea mecum porto.</a:t>
            </a:r>
            <a:endParaRPr sz="2400">
              <a:solidFill>
                <a:schemeClr val="dk2"/>
              </a:solidFill>
            </a:endParaRPr>
          </a:p>
          <a:p>
            <a:pPr indent="0" lvl="0" marL="0" rtl="0" algn="l">
              <a:spcBef>
                <a:spcPts val="0"/>
              </a:spcBef>
              <a:spcAft>
                <a:spcPts val="0"/>
              </a:spcAft>
              <a:buNone/>
            </a:pPr>
            <a:r>
              <a:rPr lang="hr" sz="2400">
                <a:solidFill>
                  <a:schemeClr val="dk2"/>
                </a:solidFill>
              </a:rPr>
              <a:t>15. Medice, cura te ipsum! </a:t>
            </a:r>
            <a:endParaRPr sz="2400">
              <a:solidFill>
                <a:schemeClr val="dk2"/>
              </a:solidFill>
            </a:endParaRPr>
          </a:p>
          <a:p>
            <a:pPr indent="0" lvl="0" marL="0" rtl="0" algn="l">
              <a:spcBef>
                <a:spcPts val="0"/>
              </a:spcBef>
              <a:spcAft>
                <a:spcPts val="0"/>
              </a:spcAft>
              <a:buNone/>
            </a:pPr>
            <a:r>
              <a:t/>
            </a:r>
            <a:endParaRPr/>
          </a:p>
        </p:txBody>
      </p:sp>
      <p:sp>
        <p:nvSpPr>
          <p:cNvPr id="179" name="Google Shape;179;p32"/>
          <p:cNvSpPr txBox="1"/>
          <p:nvPr/>
        </p:nvSpPr>
        <p:spPr>
          <a:xfrm>
            <a:off x="1115975" y="186000"/>
            <a:ext cx="5586900" cy="53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hr"/>
              <a:t>DICTA ET SENTENTIAE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33"/>
          <p:cNvSpPr txBox="1"/>
          <p:nvPr>
            <p:ph idx="1" type="body"/>
          </p:nvPr>
        </p:nvSpPr>
        <p:spPr>
          <a:xfrm>
            <a:off x="365425" y="2195600"/>
            <a:ext cx="3999900" cy="2043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hr" sz="2400"/>
              <a:t>POVRATNA ZAMJENICA</a:t>
            </a:r>
            <a:endParaRPr b="1" sz="2400"/>
          </a:p>
          <a:p>
            <a:pPr indent="0" lvl="0" marL="0" rtl="0" algn="l">
              <a:lnSpc>
                <a:spcPct val="100000"/>
              </a:lnSpc>
              <a:spcBef>
                <a:spcPts val="0"/>
              </a:spcBef>
              <a:spcAft>
                <a:spcPts val="0"/>
              </a:spcAft>
              <a:buNone/>
            </a:pPr>
            <a:r>
              <a:rPr lang="hr" sz="2400"/>
              <a:t>G 	SUI</a:t>
            </a:r>
            <a:endParaRPr sz="2400"/>
          </a:p>
          <a:p>
            <a:pPr indent="0" lvl="0" marL="0" rtl="0" algn="l">
              <a:lnSpc>
                <a:spcPct val="100000"/>
              </a:lnSpc>
              <a:spcBef>
                <a:spcPts val="0"/>
              </a:spcBef>
              <a:spcAft>
                <a:spcPts val="0"/>
              </a:spcAft>
              <a:buNone/>
            </a:pPr>
            <a:r>
              <a:rPr lang="hr" sz="2400"/>
              <a:t>D 	SIBI</a:t>
            </a:r>
            <a:endParaRPr sz="2400"/>
          </a:p>
          <a:p>
            <a:pPr indent="0" lvl="0" marL="0" rtl="0" algn="l">
              <a:lnSpc>
                <a:spcPct val="100000"/>
              </a:lnSpc>
              <a:spcBef>
                <a:spcPts val="0"/>
              </a:spcBef>
              <a:spcAft>
                <a:spcPts val="0"/>
              </a:spcAft>
              <a:buNone/>
            </a:pPr>
            <a:r>
              <a:rPr lang="hr" sz="2400"/>
              <a:t>A	SE</a:t>
            </a:r>
            <a:endParaRPr sz="2400"/>
          </a:p>
          <a:p>
            <a:pPr indent="0" lvl="0" marL="0" rtl="0" algn="l">
              <a:lnSpc>
                <a:spcPct val="100000"/>
              </a:lnSpc>
              <a:spcBef>
                <a:spcPts val="0"/>
              </a:spcBef>
              <a:spcAft>
                <a:spcPts val="0"/>
              </a:spcAft>
              <a:buNone/>
            </a:pPr>
            <a:r>
              <a:rPr lang="hr" sz="2400"/>
              <a:t>AB	SE (SECUM)</a:t>
            </a:r>
            <a:endParaRPr sz="2400"/>
          </a:p>
          <a:p>
            <a:pPr indent="0" lvl="0" marL="0" rtl="0" algn="l">
              <a:spcBef>
                <a:spcPts val="0"/>
              </a:spcBef>
              <a:spcAft>
                <a:spcPts val="1600"/>
              </a:spcAft>
              <a:buNone/>
            </a:pPr>
            <a:r>
              <a:t/>
            </a:r>
            <a:endParaRPr/>
          </a:p>
        </p:txBody>
      </p:sp>
      <p:sp>
        <p:nvSpPr>
          <p:cNvPr id="185" name="Google Shape;185;p33"/>
          <p:cNvSpPr txBox="1"/>
          <p:nvPr>
            <p:ph idx="2" type="body"/>
          </p:nvPr>
        </p:nvSpPr>
        <p:spPr>
          <a:xfrm>
            <a:off x="4502300" y="2237900"/>
            <a:ext cx="3999900" cy="195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hr" sz="2400">
                <a:solidFill>
                  <a:srgbClr val="666666"/>
                </a:solidFill>
              </a:rPr>
              <a:t>POVRATNO-POSVOJNA ZAMJENICA:</a:t>
            </a:r>
            <a:endParaRPr b="1" sz="2400">
              <a:solidFill>
                <a:srgbClr val="666666"/>
              </a:solidFill>
            </a:endParaRPr>
          </a:p>
          <a:p>
            <a:pPr indent="0" lvl="0" marL="0" rtl="0" algn="l">
              <a:spcBef>
                <a:spcPts val="1600"/>
              </a:spcBef>
              <a:spcAft>
                <a:spcPts val="1600"/>
              </a:spcAft>
              <a:buNone/>
            </a:pPr>
            <a:r>
              <a:rPr lang="hr" sz="2400">
                <a:solidFill>
                  <a:srgbClr val="666666"/>
                </a:solidFill>
              </a:rPr>
              <a:t>SUUS, SUA, SUUM </a:t>
            </a:r>
            <a:endParaRPr sz="2400">
              <a:solidFill>
                <a:srgbClr val="666666"/>
              </a:solidFill>
            </a:endParaRPr>
          </a:p>
        </p:txBody>
      </p:sp>
      <p:sp>
        <p:nvSpPr>
          <p:cNvPr id="186" name="Google Shape;186;p33"/>
          <p:cNvSpPr/>
          <p:nvPr/>
        </p:nvSpPr>
        <p:spPr>
          <a:xfrm>
            <a:off x="573325" y="330100"/>
            <a:ext cx="3584100" cy="1589100"/>
          </a:xfrm>
          <a:prstGeom prst="wedgeRectCallout">
            <a:avLst>
              <a:gd fmla="val -50881" name="adj1"/>
              <a:gd fmla="val 75123" name="adj2"/>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hr" sz="3000"/>
              <a:t>“</a:t>
            </a:r>
            <a:r>
              <a:rPr lang="hr" sz="3000"/>
              <a:t>OMNIA MEA MECUM PORTO.”</a:t>
            </a:r>
            <a:endParaRPr sz="3000"/>
          </a:p>
        </p:txBody>
      </p:sp>
      <p:sp>
        <p:nvSpPr>
          <p:cNvPr id="187" name="Google Shape;187;p33"/>
          <p:cNvSpPr/>
          <p:nvPr/>
        </p:nvSpPr>
        <p:spPr>
          <a:xfrm>
            <a:off x="4502300" y="330100"/>
            <a:ext cx="3768300" cy="1589100"/>
          </a:xfrm>
          <a:prstGeom prst="wedgeRectCallout">
            <a:avLst>
              <a:gd fmla="val 69634" name="adj1"/>
              <a:gd fmla="val 77055" name="adj2"/>
            </a:avLst>
          </a:prstGeom>
          <a:solidFill>
            <a:srgbClr val="B6D7A8"/>
          </a:solidFill>
          <a:ln cap="flat" cmpd="sng" w="9525">
            <a:solidFill>
              <a:srgbClr val="F9CB9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hr" sz="3000"/>
              <a:t>SAPIENS</a:t>
            </a:r>
            <a:endParaRPr sz="3000"/>
          </a:p>
          <a:p>
            <a:pPr indent="0" lvl="0" marL="0" rtl="0" algn="l">
              <a:spcBef>
                <a:spcPts val="0"/>
              </a:spcBef>
              <a:spcAft>
                <a:spcPts val="0"/>
              </a:spcAft>
              <a:buNone/>
            </a:pPr>
            <a:r>
              <a:rPr lang="hr" sz="3000"/>
              <a:t>OMNIA SUA SECUM PORTAT.</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